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1" r:id="rId1"/>
  </p:sldMasterIdLst>
  <p:sldIdLst>
    <p:sldId id="256" r:id="rId2"/>
    <p:sldId id="278" r:id="rId3"/>
    <p:sldId id="292" r:id="rId4"/>
    <p:sldId id="279" r:id="rId5"/>
    <p:sldId id="302" r:id="rId6"/>
    <p:sldId id="282" r:id="rId7"/>
    <p:sldId id="283" r:id="rId8"/>
    <p:sldId id="293" r:id="rId9"/>
    <p:sldId id="295" r:id="rId10"/>
    <p:sldId id="285" r:id="rId11"/>
    <p:sldId id="286" r:id="rId12"/>
    <p:sldId id="304" r:id="rId13"/>
    <p:sldId id="305" r:id="rId14"/>
    <p:sldId id="29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4" autoAdjust="0"/>
    <p:restoredTop sz="94660"/>
  </p:normalViewPr>
  <p:slideViewPr>
    <p:cSldViewPr snapToGrid="0">
      <p:cViewPr varScale="1">
        <p:scale>
          <a:sx n="51" d="100"/>
          <a:sy n="51" d="100"/>
        </p:scale>
        <p:origin x="48" y="8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275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1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69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176" y="-1"/>
            <a:ext cx="12188825" cy="5124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" y="5124301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xmlns="" id="{C9E5BD84-DC66-4CA9-B14F-F778A3BA3AF2}"/>
              </a:ext>
            </a:extLst>
          </p:cNvPr>
          <p:cNvCxnSpPr/>
          <p:nvPr userDrawn="1"/>
        </p:nvCxnSpPr>
        <p:spPr>
          <a:xfrm>
            <a:off x="878675" y="762757"/>
            <a:ext cx="100584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xmlns="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124301"/>
            <a:ext cx="10058400" cy="6101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12796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3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5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696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56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37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6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8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2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4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LC18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b="1" dirty="0"/>
              <a:t>Classification périodique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3203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Nature de Cl</a:t>
            </a:r>
            <a:r>
              <a:rPr lang="fr-FR" baseline="-25000" dirty="0"/>
              <a:t>2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e 8">
            <a:extLst>
              <a:ext uri="{FF2B5EF4-FFF2-40B4-BE49-F238E27FC236}">
                <a16:creationId xmlns:a16="http://schemas.microsoft.com/office/drawing/2014/main" xmlns="" id="{E31FE55F-8FF7-4843-8B48-7FECA5D3F2F6}"/>
              </a:ext>
            </a:extLst>
          </p:cNvPr>
          <p:cNvGrpSpPr/>
          <p:nvPr/>
        </p:nvGrpSpPr>
        <p:grpSpPr>
          <a:xfrm>
            <a:off x="1974088" y="2555398"/>
            <a:ext cx="1145599" cy="3490150"/>
            <a:chOff x="675048" y="1401155"/>
            <a:chExt cx="857250" cy="2882901"/>
          </a:xfrm>
        </p:grpSpPr>
        <p:grpSp>
          <p:nvGrpSpPr>
            <p:cNvPr id="4" name="Groupe 32">
              <a:extLst>
                <a:ext uri="{FF2B5EF4-FFF2-40B4-BE49-F238E27FC236}">
                  <a16:creationId xmlns:a16="http://schemas.microsoft.com/office/drawing/2014/main" xmlns="" id="{7CF49AFC-859A-4926-89F2-59BA29D463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5048" y="1401155"/>
              <a:ext cx="857250" cy="2882901"/>
              <a:chOff x="215901" y="1709447"/>
              <a:chExt cx="571500" cy="2090602"/>
            </a:xfrm>
          </p:grpSpPr>
          <p:pic>
            <p:nvPicPr>
              <p:cNvPr id="6" name="Image 18">
                <a:extLst>
                  <a:ext uri="{FF2B5EF4-FFF2-40B4-BE49-F238E27FC236}">
                    <a16:creationId xmlns:a16="http://schemas.microsoft.com/office/drawing/2014/main" xmlns="" id="{647C6294-0FEE-4B34-81E3-EFB0A450B8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5B69DDBE-2C4E-466E-8E6C-86CE3CB9885D}"/>
                  </a:ext>
                </a:extLst>
              </p:cNvPr>
              <p:cNvSpPr/>
              <p:nvPr/>
            </p:nvSpPr>
            <p:spPr>
              <a:xfrm>
                <a:off x="358776" y="3219710"/>
                <a:ext cx="315913" cy="421832"/>
              </a:xfrm>
              <a:prstGeom prst="rect">
                <a:avLst/>
              </a:prstGeom>
              <a:solidFill>
                <a:srgbClr val="B9E7FD">
                  <a:alpha val="63137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Ellipse 6">
                <a:extLst>
                  <a:ext uri="{FF2B5EF4-FFF2-40B4-BE49-F238E27FC236}">
                    <a16:creationId xmlns:a16="http://schemas.microsoft.com/office/drawing/2014/main" xmlns="" id="{E25DCAD3-4D88-40A3-BF0E-B68D48F59964}"/>
                  </a:ext>
                </a:extLst>
              </p:cNvPr>
              <p:cNvSpPr/>
              <p:nvPr/>
            </p:nvSpPr>
            <p:spPr>
              <a:xfrm>
                <a:off x="358776" y="3481422"/>
                <a:ext cx="315913" cy="267830"/>
              </a:xfrm>
              <a:prstGeom prst="ellipse">
                <a:avLst/>
              </a:prstGeom>
              <a:solidFill>
                <a:srgbClr val="B9E7FD">
                  <a:alpha val="63137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" name="ZoneTexte 7">
              <a:extLst>
                <a:ext uri="{FF2B5EF4-FFF2-40B4-BE49-F238E27FC236}">
                  <a16:creationId xmlns:a16="http://schemas.microsoft.com/office/drawing/2014/main" xmlns="" id="{D06E81B6-61D1-445F-A6EF-7B3999F95514}"/>
                </a:ext>
              </a:extLst>
            </p:cNvPr>
            <p:cNvSpPr txBox="1"/>
            <p:nvPr/>
          </p:nvSpPr>
          <p:spPr>
            <a:xfrm>
              <a:off x="889361" y="3704581"/>
              <a:ext cx="642937" cy="381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/>
                <a:t>Fe</a:t>
              </a:r>
              <a:r>
                <a:rPr lang="fr-FR" sz="2400" baseline="30000" dirty="0"/>
                <a:t>2+</a:t>
              </a:r>
              <a:endParaRPr lang="fr-FR" sz="2400" dirty="0"/>
            </a:p>
          </p:txBody>
        </p:sp>
      </p:grpSp>
      <p:sp>
        <p:nvSpPr>
          <p:cNvPr id="9" name="ZoneTexte 12">
            <a:extLst>
              <a:ext uri="{FF2B5EF4-FFF2-40B4-BE49-F238E27FC236}">
                <a16:creationId xmlns:a16="http://schemas.microsoft.com/office/drawing/2014/main" xmlns="" id="{75BAA2ED-2A4E-4DD4-99F7-879DAE37A220}"/>
              </a:ext>
            </a:extLst>
          </p:cNvPr>
          <p:cNvSpPr txBox="1"/>
          <p:nvPr/>
        </p:nvSpPr>
        <p:spPr>
          <a:xfrm>
            <a:off x="3077715" y="1554205"/>
            <a:ext cx="1891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Eau de chlore (Cl</a:t>
            </a:r>
            <a:r>
              <a:rPr lang="fr-FR" sz="2400" baseline="-25000" dirty="0"/>
              <a:t>2</a:t>
            </a:r>
            <a:r>
              <a:rPr lang="fr-FR" sz="2400" dirty="0"/>
              <a:t>(aq) )</a:t>
            </a:r>
          </a:p>
        </p:txBody>
      </p:sp>
      <p:grpSp>
        <p:nvGrpSpPr>
          <p:cNvPr id="10" name="Grouper 22">
            <a:extLst>
              <a:ext uri="{FF2B5EF4-FFF2-40B4-BE49-F238E27FC236}">
                <a16:creationId xmlns:a16="http://schemas.microsoft.com/office/drawing/2014/main" xmlns="" id="{860A343E-42BD-47A4-91D0-778433A5FE97}"/>
              </a:ext>
            </a:extLst>
          </p:cNvPr>
          <p:cNvGrpSpPr/>
          <p:nvPr/>
        </p:nvGrpSpPr>
        <p:grpSpPr>
          <a:xfrm>
            <a:off x="2402713" y="2038892"/>
            <a:ext cx="1397361" cy="2201841"/>
            <a:chOff x="1265277" y="1652669"/>
            <a:chExt cx="1191646" cy="2257653"/>
          </a:xfrm>
        </p:grpSpPr>
        <p:sp>
          <p:nvSpPr>
            <p:cNvPr id="11" name="Arc 10">
              <a:extLst>
                <a:ext uri="{FF2B5EF4-FFF2-40B4-BE49-F238E27FC236}">
                  <a16:creationId xmlns:a16="http://schemas.microsoft.com/office/drawing/2014/main" xmlns="" id="{44974926-BA63-4E81-B634-87126081BC3D}"/>
                </a:ext>
              </a:extLst>
            </p:cNvPr>
            <p:cNvSpPr/>
            <p:nvPr/>
          </p:nvSpPr>
          <p:spPr>
            <a:xfrm rot="16552064">
              <a:off x="738034" y="2191433"/>
              <a:ext cx="2257653" cy="1180125"/>
            </a:xfrm>
            <a:prstGeom prst="arc">
              <a:avLst/>
            </a:prstGeom>
            <a:ln w="28575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" name="Connecteur droit avec flèche 15">
              <a:extLst>
                <a:ext uri="{FF2B5EF4-FFF2-40B4-BE49-F238E27FC236}">
                  <a16:creationId xmlns:a16="http://schemas.microsoft.com/office/drawing/2014/main" xmlns="" id="{8841A3E4-633F-46CA-A068-54C9BEF76B04}"/>
                </a:ext>
              </a:extLst>
            </p:cNvPr>
            <p:cNvCxnSpPr>
              <a:stCxn id="11" idx="0"/>
            </p:cNvCxnSpPr>
            <p:nvPr/>
          </p:nvCxnSpPr>
          <p:spPr>
            <a:xfrm flipH="1">
              <a:off x="1265277" y="2721172"/>
              <a:ext cx="14613" cy="204522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er 27">
            <a:extLst>
              <a:ext uri="{FF2B5EF4-FFF2-40B4-BE49-F238E27FC236}">
                <a16:creationId xmlns:a16="http://schemas.microsoft.com/office/drawing/2014/main" xmlns="" id="{21063740-83EF-4A36-885B-0AF0FCB02008}"/>
              </a:ext>
            </a:extLst>
          </p:cNvPr>
          <p:cNvGrpSpPr/>
          <p:nvPr/>
        </p:nvGrpSpPr>
        <p:grpSpPr>
          <a:xfrm>
            <a:off x="5409407" y="2086733"/>
            <a:ext cx="1191646" cy="2257653"/>
            <a:chOff x="1265277" y="1652669"/>
            <a:chExt cx="1191646" cy="2257653"/>
          </a:xfrm>
        </p:grpSpPr>
        <p:sp>
          <p:nvSpPr>
            <p:cNvPr id="14" name="Arc 13">
              <a:extLst>
                <a:ext uri="{FF2B5EF4-FFF2-40B4-BE49-F238E27FC236}">
                  <a16:creationId xmlns:a16="http://schemas.microsoft.com/office/drawing/2014/main" xmlns="" id="{F23A35C3-8AAD-48A2-A509-0F4EBE7EAB4B}"/>
                </a:ext>
              </a:extLst>
            </p:cNvPr>
            <p:cNvSpPr/>
            <p:nvPr/>
          </p:nvSpPr>
          <p:spPr>
            <a:xfrm rot="16552064">
              <a:off x="738034" y="2191433"/>
              <a:ext cx="2257653" cy="1180125"/>
            </a:xfrm>
            <a:prstGeom prst="arc">
              <a:avLst/>
            </a:prstGeom>
            <a:ln w="28575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" name="Connecteur droit avec flèche 18">
              <a:extLst>
                <a:ext uri="{FF2B5EF4-FFF2-40B4-BE49-F238E27FC236}">
                  <a16:creationId xmlns:a16="http://schemas.microsoft.com/office/drawing/2014/main" xmlns="" id="{D09DE25D-41B9-497F-8049-793311A1BC64}"/>
                </a:ext>
              </a:extLst>
            </p:cNvPr>
            <p:cNvCxnSpPr>
              <a:stCxn id="14" idx="0"/>
            </p:cNvCxnSpPr>
            <p:nvPr/>
          </p:nvCxnSpPr>
          <p:spPr>
            <a:xfrm flipH="1">
              <a:off x="1265277" y="2721172"/>
              <a:ext cx="14613" cy="204522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ZoneTexte 19">
            <a:extLst>
              <a:ext uri="{FF2B5EF4-FFF2-40B4-BE49-F238E27FC236}">
                <a16:creationId xmlns:a16="http://schemas.microsoft.com/office/drawing/2014/main" xmlns="" id="{85501BE9-FCF6-451A-B189-D97D6B18880B}"/>
              </a:ext>
            </a:extLst>
          </p:cNvPr>
          <p:cNvSpPr txBox="1"/>
          <p:nvPr/>
        </p:nvSpPr>
        <p:spPr>
          <a:xfrm>
            <a:off x="6160691" y="1921592"/>
            <a:ext cx="1652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SCN</a:t>
            </a:r>
            <a:r>
              <a:rPr lang="fr-FR" sz="2400" baseline="30000" dirty="0"/>
              <a:t>-</a:t>
            </a:r>
            <a:r>
              <a:rPr lang="fr-FR" sz="2400" dirty="0"/>
              <a:t> (</a:t>
            </a:r>
            <a:r>
              <a:rPr lang="fr-FR" sz="2400" dirty="0" err="1"/>
              <a:t>aq</a:t>
            </a:r>
            <a:r>
              <a:rPr lang="fr-FR" sz="2400" dirty="0"/>
              <a:t>)</a:t>
            </a:r>
          </a:p>
        </p:txBody>
      </p:sp>
      <p:grpSp>
        <p:nvGrpSpPr>
          <p:cNvPr id="17" name="Groupe 34">
            <a:extLst>
              <a:ext uri="{FF2B5EF4-FFF2-40B4-BE49-F238E27FC236}">
                <a16:creationId xmlns:a16="http://schemas.microsoft.com/office/drawing/2014/main" xmlns="" id="{4617AC9B-A017-43D2-9793-3617B303A92D}"/>
              </a:ext>
            </a:extLst>
          </p:cNvPr>
          <p:cNvGrpSpPr/>
          <p:nvPr/>
        </p:nvGrpSpPr>
        <p:grpSpPr>
          <a:xfrm>
            <a:off x="4999879" y="2550886"/>
            <a:ext cx="1145599" cy="3490150"/>
            <a:chOff x="3228513" y="1396643"/>
            <a:chExt cx="857250" cy="2882901"/>
          </a:xfrm>
        </p:grpSpPr>
        <p:grpSp>
          <p:nvGrpSpPr>
            <p:cNvPr id="18" name="Groupe 32">
              <a:extLst>
                <a:ext uri="{FF2B5EF4-FFF2-40B4-BE49-F238E27FC236}">
                  <a16:creationId xmlns:a16="http://schemas.microsoft.com/office/drawing/2014/main" xmlns="" id="{F18B1979-4FCA-420B-AAC9-61FF595721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28513" y="1396643"/>
              <a:ext cx="857250" cy="2882901"/>
              <a:chOff x="215901" y="1709447"/>
              <a:chExt cx="571500" cy="2090602"/>
            </a:xfrm>
          </p:grpSpPr>
          <p:pic>
            <p:nvPicPr>
              <p:cNvPr id="20" name="Image 18">
                <a:extLst>
                  <a:ext uri="{FF2B5EF4-FFF2-40B4-BE49-F238E27FC236}">
                    <a16:creationId xmlns:a16="http://schemas.microsoft.com/office/drawing/2014/main" xmlns="" id="{570FD44E-432C-4C46-A030-F4ED25C0E8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" name="Ellipse 25">
                <a:extLst>
                  <a:ext uri="{FF2B5EF4-FFF2-40B4-BE49-F238E27FC236}">
                    <a16:creationId xmlns:a16="http://schemas.microsoft.com/office/drawing/2014/main" xmlns="" id="{0A37A811-AC30-46CA-9D06-5B159A0C2BB4}"/>
                  </a:ext>
                </a:extLst>
              </p:cNvPr>
              <p:cNvSpPr/>
              <p:nvPr/>
            </p:nvSpPr>
            <p:spPr>
              <a:xfrm>
                <a:off x="358776" y="3481422"/>
                <a:ext cx="315913" cy="267830"/>
              </a:xfrm>
              <a:prstGeom prst="ellipse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C4A29A52-6819-4FE6-8BA7-10344FFD95BF}"/>
                  </a:ext>
                </a:extLst>
              </p:cNvPr>
              <p:cNvSpPr/>
              <p:nvPr/>
            </p:nvSpPr>
            <p:spPr>
              <a:xfrm>
                <a:off x="358776" y="2981992"/>
                <a:ext cx="315913" cy="608486"/>
              </a:xfrm>
              <a:prstGeom prst="rect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9" name="Connecteur droit 33">
              <a:extLst>
                <a:ext uri="{FF2B5EF4-FFF2-40B4-BE49-F238E27FC236}">
                  <a16:creationId xmlns:a16="http://schemas.microsoft.com/office/drawing/2014/main" xmlns="" id="{4C8ACD4A-E2C3-48D4-AF81-D0E1030E1A9D}"/>
                </a:ext>
              </a:extLst>
            </p:cNvPr>
            <p:cNvCxnSpPr/>
            <p:nvPr/>
          </p:nvCxnSpPr>
          <p:spPr>
            <a:xfrm>
              <a:off x="3442826" y="3154905"/>
              <a:ext cx="47387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e 35">
            <a:extLst>
              <a:ext uri="{FF2B5EF4-FFF2-40B4-BE49-F238E27FC236}">
                <a16:creationId xmlns:a16="http://schemas.microsoft.com/office/drawing/2014/main" xmlns="" id="{795A82D6-7F11-4EB0-9D48-52947269B98F}"/>
              </a:ext>
            </a:extLst>
          </p:cNvPr>
          <p:cNvGrpSpPr/>
          <p:nvPr/>
        </p:nvGrpSpPr>
        <p:grpSpPr>
          <a:xfrm>
            <a:off x="7998400" y="2550886"/>
            <a:ext cx="1145599" cy="3490150"/>
            <a:chOff x="3228513" y="1396643"/>
            <a:chExt cx="857250" cy="2882901"/>
          </a:xfrm>
        </p:grpSpPr>
        <p:grpSp>
          <p:nvGrpSpPr>
            <p:cNvPr id="24" name="Groupe 32">
              <a:extLst>
                <a:ext uri="{FF2B5EF4-FFF2-40B4-BE49-F238E27FC236}">
                  <a16:creationId xmlns:a16="http://schemas.microsoft.com/office/drawing/2014/main" xmlns="" id="{D00120D3-0D9A-47F3-A67D-21A6F9174A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28513" y="1396643"/>
              <a:ext cx="857250" cy="2882901"/>
              <a:chOff x="215901" y="1709447"/>
              <a:chExt cx="571500" cy="2090602"/>
            </a:xfrm>
          </p:grpSpPr>
          <p:pic>
            <p:nvPicPr>
              <p:cNvPr id="26" name="Image 18">
                <a:extLst>
                  <a:ext uri="{FF2B5EF4-FFF2-40B4-BE49-F238E27FC236}">
                    <a16:creationId xmlns:a16="http://schemas.microsoft.com/office/drawing/2014/main" xmlns="" id="{AE2C245D-41DF-4C29-87CC-25C069D27A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" name="Ellipse 39">
                <a:extLst>
                  <a:ext uri="{FF2B5EF4-FFF2-40B4-BE49-F238E27FC236}">
                    <a16:creationId xmlns:a16="http://schemas.microsoft.com/office/drawing/2014/main" xmlns="" id="{A3B8FBDB-ECD9-4294-89FF-4DE8AEEADC66}"/>
                  </a:ext>
                </a:extLst>
              </p:cNvPr>
              <p:cNvSpPr/>
              <p:nvPr/>
            </p:nvSpPr>
            <p:spPr>
              <a:xfrm>
                <a:off x="358776" y="3481422"/>
                <a:ext cx="315913" cy="267830"/>
              </a:xfrm>
              <a:prstGeom prst="ellipse">
                <a:avLst/>
              </a:prstGeom>
              <a:solidFill>
                <a:srgbClr val="9E180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xmlns="" id="{954A33C4-8220-420C-A416-29D61433E042}"/>
                  </a:ext>
                </a:extLst>
              </p:cNvPr>
              <p:cNvSpPr/>
              <p:nvPr/>
            </p:nvSpPr>
            <p:spPr>
              <a:xfrm>
                <a:off x="358776" y="2740176"/>
                <a:ext cx="315913" cy="850303"/>
              </a:xfrm>
              <a:prstGeom prst="rect">
                <a:avLst/>
              </a:prstGeom>
              <a:solidFill>
                <a:srgbClr val="9E180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5" name="Connecteur droit 37">
              <a:extLst>
                <a:ext uri="{FF2B5EF4-FFF2-40B4-BE49-F238E27FC236}">
                  <a16:creationId xmlns:a16="http://schemas.microsoft.com/office/drawing/2014/main" xmlns="" id="{7402BB5F-C6C0-440A-9855-AE503AE672C7}"/>
                </a:ext>
              </a:extLst>
            </p:cNvPr>
            <p:cNvCxnSpPr/>
            <p:nvPr/>
          </p:nvCxnSpPr>
          <p:spPr>
            <a:xfrm>
              <a:off x="3442826" y="2817998"/>
              <a:ext cx="47387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6FB960B5-ED46-4187-B9E8-5DE943746FF4}"/>
              </a:ext>
            </a:extLst>
          </p:cNvPr>
          <p:cNvSpPr/>
          <p:nvPr/>
        </p:nvSpPr>
        <p:spPr>
          <a:xfrm>
            <a:off x="9143999" y="4624108"/>
            <a:ext cx="18745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[</a:t>
            </a:r>
            <a:r>
              <a:rPr lang="fr-FR" sz="2400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FeSCN</a:t>
            </a:r>
            <a:r>
              <a:rPr lang="fr-FR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]</a:t>
            </a:r>
            <a:r>
              <a:rPr lang="fr-FR" sz="2400" baseline="300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2+</a:t>
            </a:r>
            <a:r>
              <a:rPr lang="fr-FR" sz="2400" baseline="300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+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30" name="Flèche : droite 10">
            <a:extLst>
              <a:ext uri="{FF2B5EF4-FFF2-40B4-BE49-F238E27FC236}">
                <a16:creationId xmlns:a16="http://schemas.microsoft.com/office/drawing/2014/main" xmlns="" id="{F1F27E90-4765-4082-A69C-18411127CEF4}"/>
              </a:ext>
            </a:extLst>
          </p:cNvPr>
          <p:cNvSpPr/>
          <p:nvPr/>
        </p:nvSpPr>
        <p:spPr>
          <a:xfrm>
            <a:off x="3108148" y="3726787"/>
            <a:ext cx="1337496" cy="488156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1">
            <a:extLst>
              <a:ext uri="{FF2B5EF4-FFF2-40B4-BE49-F238E27FC236}">
                <a16:creationId xmlns:a16="http://schemas.microsoft.com/office/drawing/2014/main" xmlns="" id="{3D2CC02F-4ED0-40F7-AF57-CC9ED5C86B7F}"/>
              </a:ext>
            </a:extLst>
          </p:cNvPr>
          <p:cNvSpPr/>
          <p:nvPr/>
        </p:nvSpPr>
        <p:spPr>
          <a:xfrm>
            <a:off x="6223788" y="3726787"/>
            <a:ext cx="1337496" cy="488156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19">
            <a:extLst>
              <a:ext uri="{FF2B5EF4-FFF2-40B4-BE49-F238E27FC236}">
                <a16:creationId xmlns:a16="http://schemas.microsoft.com/office/drawing/2014/main" xmlns="" id="{85501BE9-FCF6-451A-B189-D97D6B18880B}"/>
              </a:ext>
            </a:extLst>
          </p:cNvPr>
          <p:cNvSpPr txBox="1"/>
          <p:nvPr/>
        </p:nvSpPr>
        <p:spPr>
          <a:xfrm>
            <a:off x="9049939" y="5076703"/>
            <a:ext cx="2518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u="sng" dirty="0" smtClean="0"/>
              <a:t>Complexe formé avec les i0ns Fe</a:t>
            </a:r>
            <a:r>
              <a:rPr lang="fr-FR" sz="2400" b="1" u="sng" baseline="30000" dirty="0" smtClean="0"/>
              <a:t>3+</a:t>
            </a:r>
            <a:endParaRPr lang="fr-FR" sz="2400" b="1" u="sng" baseline="30000" dirty="0"/>
          </a:p>
        </p:txBody>
      </p:sp>
    </p:spTree>
    <p:extLst>
      <p:ext uri="{BB962C8B-B14F-4D97-AF65-F5344CB8AC3E}">
        <p14:creationId xmlns:p14="http://schemas.microsoft.com/office/powerpoint/2010/main" val="3025238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Nature de I</a:t>
            </a:r>
            <a:r>
              <a:rPr lang="fr-FR" baseline="-25000" dirty="0"/>
              <a:t>2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28">
            <a:extLst>
              <a:ext uri="{FF2B5EF4-FFF2-40B4-BE49-F238E27FC236}">
                <a16:creationId xmlns:a16="http://schemas.microsoft.com/office/drawing/2014/main" xmlns="" id="{7FC162F7-97E9-4872-9408-A7124A3F5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721" y="2332892"/>
            <a:ext cx="1012322" cy="3531076"/>
          </a:xfrm>
          <a:prstGeom prst="rect">
            <a:avLst/>
          </a:prstGeom>
        </p:spPr>
      </p:pic>
      <p:grpSp>
        <p:nvGrpSpPr>
          <p:cNvPr id="4" name="Groupe 8">
            <a:extLst>
              <a:ext uri="{FF2B5EF4-FFF2-40B4-BE49-F238E27FC236}">
                <a16:creationId xmlns:a16="http://schemas.microsoft.com/office/drawing/2014/main" xmlns="" id="{E31FE55F-8FF7-4843-8B48-7FECA5D3F2F6}"/>
              </a:ext>
            </a:extLst>
          </p:cNvPr>
          <p:cNvGrpSpPr/>
          <p:nvPr/>
        </p:nvGrpSpPr>
        <p:grpSpPr>
          <a:xfrm>
            <a:off x="2444264" y="2240816"/>
            <a:ext cx="2112014" cy="2947856"/>
            <a:chOff x="-136956" y="1401155"/>
            <a:chExt cx="1669254" cy="2882901"/>
          </a:xfrm>
        </p:grpSpPr>
        <p:grpSp>
          <p:nvGrpSpPr>
            <p:cNvPr id="5" name="Groupe 32">
              <a:extLst>
                <a:ext uri="{FF2B5EF4-FFF2-40B4-BE49-F238E27FC236}">
                  <a16:creationId xmlns:a16="http://schemas.microsoft.com/office/drawing/2014/main" xmlns="" id="{7CF49AFC-859A-4926-89F2-59BA29D463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5048" y="1401155"/>
              <a:ext cx="857250" cy="2882901"/>
              <a:chOff x="215901" y="1709447"/>
              <a:chExt cx="571500" cy="2090602"/>
            </a:xfrm>
          </p:grpSpPr>
          <p:pic>
            <p:nvPicPr>
              <p:cNvPr id="7" name="Image 18">
                <a:extLst>
                  <a:ext uri="{FF2B5EF4-FFF2-40B4-BE49-F238E27FC236}">
                    <a16:creationId xmlns:a16="http://schemas.microsoft.com/office/drawing/2014/main" xmlns="" id="{647C6294-0FEE-4B34-81E3-EFB0A450B8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xmlns="" id="{5B69DDBE-2C4E-466E-8E6C-86CE3CB9885D}"/>
                  </a:ext>
                </a:extLst>
              </p:cNvPr>
              <p:cNvSpPr/>
              <p:nvPr/>
            </p:nvSpPr>
            <p:spPr>
              <a:xfrm>
                <a:off x="358776" y="3219710"/>
                <a:ext cx="315913" cy="421832"/>
              </a:xfrm>
              <a:prstGeom prst="rect">
                <a:avLst/>
              </a:prstGeom>
              <a:solidFill>
                <a:srgbClr val="8E251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Ellipse 6">
                <a:extLst>
                  <a:ext uri="{FF2B5EF4-FFF2-40B4-BE49-F238E27FC236}">
                    <a16:creationId xmlns:a16="http://schemas.microsoft.com/office/drawing/2014/main" xmlns="" id="{E25DCAD3-4D88-40A3-BF0E-B68D48F59964}"/>
                  </a:ext>
                </a:extLst>
              </p:cNvPr>
              <p:cNvSpPr/>
              <p:nvPr/>
            </p:nvSpPr>
            <p:spPr>
              <a:xfrm>
                <a:off x="358776" y="3481422"/>
                <a:ext cx="315913" cy="267830"/>
              </a:xfrm>
              <a:prstGeom prst="ellipse">
                <a:avLst/>
              </a:prstGeom>
              <a:solidFill>
                <a:srgbClr val="8E251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" name="ZoneTexte 7">
              <a:extLst>
                <a:ext uri="{FF2B5EF4-FFF2-40B4-BE49-F238E27FC236}">
                  <a16:creationId xmlns:a16="http://schemas.microsoft.com/office/drawing/2014/main" xmlns="" id="{D06E81B6-61D1-445F-A6EF-7B3999F95514}"/>
                </a:ext>
              </a:extLst>
            </p:cNvPr>
            <p:cNvSpPr txBox="1"/>
            <p:nvPr/>
          </p:nvSpPr>
          <p:spPr>
            <a:xfrm>
              <a:off x="-136956" y="3752343"/>
              <a:ext cx="6429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b="1" baseline="30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fr-FR" sz="2400" b="1" baseline="-25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2(</a:t>
              </a:r>
              <a:r>
                <a:rPr lang="fr-FR" sz="2400" b="1" baseline="-25000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aq</a:t>
              </a:r>
              <a:r>
                <a:rPr lang="fr-FR" sz="2400" b="1" baseline="-25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fr-FR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ZoneTexte 12">
            <a:extLst>
              <a:ext uri="{FF2B5EF4-FFF2-40B4-BE49-F238E27FC236}">
                <a16:creationId xmlns:a16="http://schemas.microsoft.com/office/drawing/2014/main" xmlns="" id="{75BAA2ED-2A4E-4DD4-99F7-879DAE37A220}"/>
              </a:ext>
            </a:extLst>
          </p:cNvPr>
          <p:cNvSpPr txBox="1"/>
          <p:nvPr/>
        </p:nvSpPr>
        <p:spPr>
          <a:xfrm>
            <a:off x="4981248" y="1533121"/>
            <a:ext cx="235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ions thiosulfates S</a:t>
            </a:r>
            <a:r>
              <a:rPr lang="fr-FR" sz="2400" baseline="-25000" dirty="0"/>
              <a:t>2</a:t>
            </a:r>
            <a:r>
              <a:rPr lang="fr-FR" sz="2400" dirty="0"/>
              <a:t>O</a:t>
            </a:r>
            <a:r>
              <a:rPr lang="fr-FR" sz="2400" baseline="-25000" dirty="0"/>
              <a:t>3</a:t>
            </a:r>
            <a:r>
              <a:rPr lang="fr-FR" sz="2400" baseline="30000" dirty="0"/>
              <a:t>2-</a:t>
            </a:r>
            <a:r>
              <a:rPr lang="fr-FR" sz="2400" dirty="0"/>
              <a:t> </a:t>
            </a:r>
          </a:p>
        </p:txBody>
      </p:sp>
      <p:grpSp>
        <p:nvGrpSpPr>
          <p:cNvPr id="11" name="Grouper 22">
            <a:extLst>
              <a:ext uri="{FF2B5EF4-FFF2-40B4-BE49-F238E27FC236}">
                <a16:creationId xmlns:a16="http://schemas.microsoft.com/office/drawing/2014/main" xmlns="" id="{860A343E-42BD-47A4-91D0-778433A5FE97}"/>
              </a:ext>
            </a:extLst>
          </p:cNvPr>
          <p:cNvGrpSpPr/>
          <p:nvPr/>
        </p:nvGrpSpPr>
        <p:grpSpPr>
          <a:xfrm>
            <a:off x="3900272" y="1724310"/>
            <a:ext cx="1768003" cy="2251451"/>
            <a:chOff x="1265277" y="1652669"/>
            <a:chExt cx="1191646" cy="2257653"/>
          </a:xfrm>
        </p:grpSpPr>
        <p:sp>
          <p:nvSpPr>
            <p:cNvPr id="12" name="Arc 11">
              <a:extLst>
                <a:ext uri="{FF2B5EF4-FFF2-40B4-BE49-F238E27FC236}">
                  <a16:creationId xmlns:a16="http://schemas.microsoft.com/office/drawing/2014/main" xmlns="" id="{44974926-BA63-4E81-B634-87126081BC3D}"/>
                </a:ext>
              </a:extLst>
            </p:cNvPr>
            <p:cNvSpPr/>
            <p:nvPr/>
          </p:nvSpPr>
          <p:spPr>
            <a:xfrm rot="16552064">
              <a:off x="738034" y="2191433"/>
              <a:ext cx="2257653" cy="1180125"/>
            </a:xfrm>
            <a:prstGeom prst="arc">
              <a:avLst/>
            </a:prstGeom>
            <a:ln w="28575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3" name="Connecteur droit avec flèche 15">
              <a:extLst>
                <a:ext uri="{FF2B5EF4-FFF2-40B4-BE49-F238E27FC236}">
                  <a16:creationId xmlns:a16="http://schemas.microsoft.com/office/drawing/2014/main" xmlns="" id="{8841A3E4-633F-46CA-A068-54C9BEF76B04}"/>
                </a:ext>
              </a:extLst>
            </p:cNvPr>
            <p:cNvCxnSpPr>
              <a:stCxn id="12" idx="0"/>
            </p:cNvCxnSpPr>
            <p:nvPr/>
          </p:nvCxnSpPr>
          <p:spPr>
            <a:xfrm flipH="1">
              <a:off x="1265277" y="2721172"/>
              <a:ext cx="14613" cy="204522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lèche : droite 10">
            <a:extLst>
              <a:ext uri="{FF2B5EF4-FFF2-40B4-BE49-F238E27FC236}">
                <a16:creationId xmlns:a16="http://schemas.microsoft.com/office/drawing/2014/main" xmlns="" id="{F1F27E90-4765-4082-A69C-18411127CEF4}"/>
              </a:ext>
            </a:extLst>
          </p:cNvPr>
          <p:cNvSpPr/>
          <p:nvPr/>
        </p:nvSpPr>
        <p:spPr>
          <a:xfrm>
            <a:off x="4758213" y="3425045"/>
            <a:ext cx="1692259" cy="49915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954097" y="4739392"/>
            <a:ext cx="105986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444055" y="5931644"/>
            <a:ext cx="59715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I</a:t>
            </a:r>
            <a:r>
              <a:rPr lang="fr-FR" sz="2400" b="1" baseline="-25000" dirty="0">
                <a:latin typeface="Times New Roman" panose="02020603050405020304" pitchFamily="18" charset="0"/>
                <a:ea typeface="Arial" panose="020B0604020202020204" pitchFamily="34" charset="0"/>
              </a:rPr>
              <a:t>2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(</a:t>
            </a:r>
            <a:r>
              <a:rPr lang="fr-FR" sz="2400" b="1" dirty="0" err="1">
                <a:latin typeface="Times New Roman" panose="02020603050405020304" pitchFamily="18" charset="0"/>
                <a:ea typeface="Arial" panose="020B0604020202020204" pitchFamily="34" charset="0"/>
              </a:rPr>
              <a:t>aq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) + 2 S</a:t>
            </a:r>
            <a:r>
              <a:rPr lang="fr-FR" sz="2400" b="1" baseline="-25000" dirty="0">
                <a:latin typeface="Times New Roman" panose="02020603050405020304" pitchFamily="18" charset="0"/>
                <a:ea typeface="Arial" panose="020B0604020202020204" pitchFamily="34" charset="0"/>
              </a:rPr>
              <a:t>2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O</a:t>
            </a:r>
            <a:r>
              <a:rPr lang="fr-FR" sz="2400" b="1" baseline="-25000" dirty="0">
                <a:latin typeface="Times New Roman" panose="02020603050405020304" pitchFamily="18" charset="0"/>
                <a:ea typeface="Arial" panose="020B0604020202020204" pitchFamily="34" charset="0"/>
              </a:rPr>
              <a:t>3</a:t>
            </a:r>
            <a:r>
              <a:rPr lang="fr-FR" sz="2400" b="1" baseline="30000" dirty="0">
                <a:latin typeface="Times New Roman" panose="02020603050405020304" pitchFamily="18" charset="0"/>
                <a:ea typeface="Arial" panose="020B0604020202020204" pitchFamily="34" charset="0"/>
              </a:rPr>
              <a:t>2-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 (</a:t>
            </a:r>
            <a:r>
              <a:rPr lang="fr-FR" sz="2400" b="1" dirty="0" err="1">
                <a:latin typeface="Times New Roman" panose="02020603050405020304" pitchFamily="18" charset="0"/>
                <a:ea typeface="Arial" panose="020B0604020202020204" pitchFamily="34" charset="0"/>
              </a:rPr>
              <a:t>aq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)  = 2I</a:t>
            </a:r>
            <a:r>
              <a:rPr lang="fr-FR" sz="2400" b="1" baseline="30000" dirty="0">
                <a:latin typeface="Times New Roman" panose="02020603050405020304" pitchFamily="18" charset="0"/>
                <a:ea typeface="Arial" panose="020B0604020202020204" pitchFamily="34" charset="0"/>
              </a:rPr>
              <a:t>-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(</a:t>
            </a:r>
            <a:r>
              <a:rPr lang="fr-FR" sz="2400" b="1" dirty="0" err="1">
                <a:latin typeface="Times New Roman" panose="02020603050405020304" pitchFamily="18" charset="0"/>
                <a:ea typeface="Arial" panose="020B0604020202020204" pitchFamily="34" charset="0"/>
              </a:rPr>
              <a:t>aq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) +  S</a:t>
            </a:r>
            <a:r>
              <a:rPr lang="fr-FR" sz="2400" b="1" baseline="-25000" dirty="0">
                <a:latin typeface="Times New Roman" panose="02020603050405020304" pitchFamily="18" charset="0"/>
                <a:ea typeface="Arial" panose="020B0604020202020204" pitchFamily="34" charset="0"/>
              </a:rPr>
              <a:t>4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O</a:t>
            </a:r>
            <a:r>
              <a:rPr lang="fr-FR" sz="2400" b="1" baseline="-25000" dirty="0">
                <a:latin typeface="Times New Roman" panose="02020603050405020304" pitchFamily="18" charset="0"/>
                <a:ea typeface="Arial" panose="020B0604020202020204" pitchFamily="34" charset="0"/>
              </a:rPr>
              <a:t>6</a:t>
            </a:r>
            <a:r>
              <a:rPr lang="fr-FR" sz="2400" b="1" baseline="30000" dirty="0">
                <a:latin typeface="Times New Roman" panose="02020603050405020304" pitchFamily="18" charset="0"/>
                <a:ea typeface="Arial" panose="020B0604020202020204" pitchFamily="34" charset="0"/>
              </a:rPr>
              <a:t>2-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 (</a:t>
            </a:r>
            <a:r>
              <a:rPr lang="fr-FR" sz="2400" b="1" dirty="0" err="1">
                <a:latin typeface="Times New Roman" panose="02020603050405020304" pitchFamily="18" charset="0"/>
                <a:ea typeface="Arial" panose="020B0604020202020204" pitchFamily="34" charset="0"/>
              </a:rPr>
              <a:t>aq</a:t>
            </a:r>
            <a:r>
              <a:rPr lang="fr-FR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)</a:t>
            </a:r>
            <a:endParaRPr lang="fr-FR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30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/>
              <a:t>Comparaison des pouvoirs oxydants des </a:t>
            </a:r>
            <a:r>
              <a:rPr lang="fr-FR" dirty="0" err="1" smtClean="0"/>
              <a:t>dihalogènes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63811" t="21695" r="14549" b="23661"/>
          <a:stretch/>
        </p:blipFill>
        <p:spPr>
          <a:xfrm>
            <a:off x="389744" y="2188564"/>
            <a:ext cx="4812205" cy="341775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92188" y="5856879"/>
            <a:ext cx="4007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Solutions ioniques dans l’eau</a:t>
            </a:r>
            <a:endParaRPr lang="fr-FR" sz="2400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64180" t="19509" r="14181" b="23661"/>
          <a:stretch/>
        </p:blipFill>
        <p:spPr>
          <a:xfrm>
            <a:off x="7135318" y="2188564"/>
            <a:ext cx="4627116" cy="3417757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8558411" y="5712907"/>
            <a:ext cx="29498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Apparition de </a:t>
            </a:r>
            <a:r>
              <a:rPr lang="fr-FR" sz="2400" b="1" dirty="0" err="1" smtClean="0"/>
              <a:t>diiode</a:t>
            </a:r>
            <a:r>
              <a:rPr lang="fr-FR" sz="2400" b="1" dirty="0" smtClean="0"/>
              <a:t> </a:t>
            </a:r>
          </a:p>
          <a:p>
            <a:r>
              <a:rPr lang="fr-FR" sz="2400" b="1" dirty="0" smtClean="0"/>
              <a:t>dans le dernier tube</a:t>
            </a:r>
            <a:endParaRPr lang="fr-FR" sz="2400" b="1" dirty="0"/>
          </a:p>
        </p:txBody>
      </p:sp>
      <p:sp>
        <p:nvSpPr>
          <p:cNvPr id="18" name="Right Arrow 17"/>
          <p:cNvSpPr/>
          <p:nvPr/>
        </p:nvSpPr>
        <p:spPr>
          <a:xfrm>
            <a:off x="5511315" y="3612629"/>
            <a:ext cx="1334125" cy="8394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TextBox 56"/>
          <p:cNvSpPr txBox="1"/>
          <p:nvPr/>
        </p:nvSpPr>
        <p:spPr>
          <a:xfrm>
            <a:off x="5288424" y="4471803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cyclohexane</a:t>
            </a:r>
            <a:endParaRPr lang="fr-FR" sz="2400" dirty="0"/>
          </a:p>
        </p:txBody>
      </p:sp>
      <p:sp>
        <p:nvSpPr>
          <p:cNvPr id="58" name="TextBox 57"/>
          <p:cNvSpPr txBox="1"/>
          <p:nvPr/>
        </p:nvSpPr>
        <p:spPr>
          <a:xfrm>
            <a:off x="5428979" y="3086727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Dibrome</a:t>
            </a:r>
            <a:endParaRPr lang="fr-FR" sz="2400" dirty="0"/>
          </a:p>
        </p:txBody>
      </p:sp>
      <p:sp>
        <p:nvSpPr>
          <p:cNvPr id="59" name="TextBox 58"/>
          <p:cNvSpPr txBox="1"/>
          <p:nvPr/>
        </p:nvSpPr>
        <p:spPr>
          <a:xfrm>
            <a:off x="5825019" y="3671542"/>
            <a:ext cx="6872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800" dirty="0" smtClean="0"/>
              <a:t>+</a:t>
            </a:r>
            <a:endParaRPr lang="fr-FR" sz="3800" dirty="0"/>
          </a:p>
        </p:txBody>
      </p:sp>
      <p:sp>
        <p:nvSpPr>
          <p:cNvPr id="60" name="Rectangle 59"/>
          <p:cNvSpPr/>
          <p:nvPr/>
        </p:nvSpPr>
        <p:spPr>
          <a:xfrm>
            <a:off x="206222" y="6318543"/>
            <a:ext cx="4995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https://www.youtube.com/watch?v=j6aLczwkwyQ</a:t>
            </a:r>
          </a:p>
        </p:txBody>
      </p:sp>
    </p:spTree>
    <p:extLst>
      <p:ext uri="{BB962C8B-B14F-4D97-AF65-F5344CB8AC3E}">
        <p14:creationId xmlns:p14="http://schemas.microsoft.com/office/powerpoint/2010/main" val="84699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/>
              <a:t>Comparaison des pouvoirs oxydants des </a:t>
            </a:r>
            <a:r>
              <a:rPr lang="fr-FR" dirty="0" err="1" smtClean="0"/>
              <a:t>dihalogènes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2188" y="5856879"/>
            <a:ext cx="4007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Solutions ioniques dans l’eau</a:t>
            </a:r>
            <a:endParaRPr lang="fr-FR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7024993" y="5672212"/>
            <a:ext cx="49455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Coloration dans les deux </a:t>
            </a:r>
            <a:r>
              <a:rPr lang="fr-FR" sz="2400" b="1" smtClean="0"/>
              <a:t>phases dû </a:t>
            </a:r>
            <a:endParaRPr lang="fr-FR" sz="2400" b="1" dirty="0" smtClean="0"/>
          </a:p>
          <a:p>
            <a:r>
              <a:rPr lang="fr-FR" sz="2400" b="1" dirty="0" smtClean="0"/>
              <a:t>au </a:t>
            </a:r>
            <a:r>
              <a:rPr lang="fr-FR" sz="2400" b="1" dirty="0" err="1" smtClean="0"/>
              <a:t>diiode</a:t>
            </a:r>
            <a:r>
              <a:rPr lang="fr-FR" sz="2400" b="1" dirty="0" smtClean="0"/>
              <a:t>, pas de réaction chimique</a:t>
            </a:r>
            <a:endParaRPr lang="fr-FR" sz="2400" b="1" dirty="0"/>
          </a:p>
        </p:txBody>
      </p:sp>
      <p:sp>
        <p:nvSpPr>
          <p:cNvPr id="18" name="Right Arrow 17"/>
          <p:cNvSpPr/>
          <p:nvPr/>
        </p:nvSpPr>
        <p:spPr>
          <a:xfrm>
            <a:off x="5511315" y="3612629"/>
            <a:ext cx="1334125" cy="8394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TextBox 56"/>
          <p:cNvSpPr txBox="1"/>
          <p:nvPr/>
        </p:nvSpPr>
        <p:spPr>
          <a:xfrm>
            <a:off x="5288424" y="4471803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cyclohexane</a:t>
            </a:r>
            <a:endParaRPr lang="fr-FR" sz="2400" dirty="0"/>
          </a:p>
        </p:txBody>
      </p:sp>
      <p:sp>
        <p:nvSpPr>
          <p:cNvPr id="58" name="TextBox 57"/>
          <p:cNvSpPr txBox="1"/>
          <p:nvPr/>
        </p:nvSpPr>
        <p:spPr>
          <a:xfrm>
            <a:off x="5428979" y="3086727"/>
            <a:ext cx="946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Diode</a:t>
            </a:r>
            <a:endParaRPr lang="fr-FR" sz="2400" dirty="0"/>
          </a:p>
        </p:txBody>
      </p:sp>
      <p:sp>
        <p:nvSpPr>
          <p:cNvPr id="59" name="TextBox 58"/>
          <p:cNvSpPr txBox="1"/>
          <p:nvPr/>
        </p:nvSpPr>
        <p:spPr>
          <a:xfrm>
            <a:off x="5903088" y="3671543"/>
            <a:ext cx="6872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800" dirty="0" smtClean="0"/>
              <a:t>+</a:t>
            </a:r>
            <a:endParaRPr lang="fr-FR" sz="3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3934" t="21694" r="14479" b="22787"/>
          <a:stretch/>
        </p:blipFill>
        <p:spPr>
          <a:xfrm>
            <a:off x="7135317" y="2188564"/>
            <a:ext cx="4724938" cy="34177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63811" t="21695" r="14549" b="23661"/>
          <a:stretch/>
        </p:blipFill>
        <p:spPr>
          <a:xfrm>
            <a:off x="389744" y="2188564"/>
            <a:ext cx="4812205" cy="341775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6222" y="6318543"/>
            <a:ext cx="4995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/>
              <a:t>https://www.youtube.com/watch?v=j6aLczwkwyQ</a:t>
            </a:r>
          </a:p>
        </p:txBody>
      </p:sp>
    </p:spTree>
    <p:extLst>
      <p:ext uri="{BB962C8B-B14F-4D97-AF65-F5344CB8AC3E}">
        <p14:creationId xmlns:p14="http://schemas.microsoft.com/office/powerpoint/2010/main" val="92886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C9C74BCE-62DB-40DC-A8F3-8FC6B33B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xmlns="" id="{122CE3E9-4D1D-42DD-9752-E63C37E9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Merci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567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Historique de la construction du tableau </a:t>
            </a:r>
            <a:r>
              <a:rPr lang="fr-FR" dirty="0" smtClean="0"/>
              <a:t>périodique avant Mendeleïev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4">
            <a:extLst>
              <a:ext uri="{FF2B5EF4-FFF2-40B4-BE49-F238E27FC236}">
                <a16:creationId xmlns:a16="http://schemas.microsoft.com/office/drawing/2014/main" xmlns="" id="{FDA1A5CF-1E7E-4AEB-9A40-A381FD0DE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08" y="1771992"/>
            <a:ext cx="1996380" cy="2367566"/>
          </a:xfrm>
          <a:prstGeom prst="rect">
            <a:avLst/>
          </a:prstGeom>
        </p:spPr>
      </p:pic>
      <p:sp>
        <p:nvSpPr>
          <p:cNvPr id="10" name="ZoneTexte 5">
            <a:extLst>
              <a:ext uri="{FF2B5EF4-FFF2-40B4-BE49-F238E27FC236}">
                <a16:creationId xmlns:a16="http://schemas.microsoft.com/office/drawing/2014/main" xmlns="" id="{52C4792B-ED35-4A77-8715-8C2BADBC5652}"/>
              </a:ext>
            </a:extLst>
          </p:cNvPr>
          <p:cNvSpPr txBox="1"/>
          <p:nvPr/>
        </p:nvSpPr>
        <p:spPr>
          <a:xfrm>
            <a:off x="517284" y="4140002"/>
            <a:ext cx="2324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>
                <a:latin typeface="Arial" panose="020B0604020202020204" pitchFamily="34" charset="0"/>
                <a:cs typeface="Arial" panose="020B0604020202020204" pitchFamily="34" charset="0"/>
              </a:rPr>
              <a:t>Guyton</a:t>
            </a:r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 – 1782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Volonté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de c’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reer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un cadre pour les dénominations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chimiques </a:t>
            </a:r>
          </a:p>
        </p:txBody>
      </p:sp>
      <p:pic>
        <p:nvPicPr>
          <p:cNvPr id="11" name="Image 6">
            <a:extLst>
              <a:ext uri="{FF2B5EF4-FFF2-40B4-BE49-F238E27FC236}">
                <a16:creationId xmlns:a16="http://schemas.microsoft.com/office/drawing/2014/main" xmlns="" id="{055092FF-4BE2-4442-A344-0606D1A62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051" y="3159125"/>
            <a:ext cx="2261145" cy="2181206"/>
          </a:xfrm>
          <a:prstGeom prst="rect">
            <a:avLst/>
          </a:prstGeom>
        </p:spPr>
      </p:pic>
      <p:sp>
        <p:nvSpPr>
          <p:cNvPr id="12" name="ZoneTexte 7">
            <a:extLst>
              <a:ext uri="{FF2B5EF4-FFF2-40B4-BE49-F238E27FC236}">
                <a16:creationId xmlns:a16="http://schemas.microsoft.com/office/drawing/2014/main" xmlns="" id="{0E312686-A88B-412B-843D-B802F181089F}"/>
              </a:ext>
            </a:extLst>
          </p:cNvPr>
          <p:cNvSpPr txBox="1"/>
          <p:nvPr/>
        </p:nvSpPr>
        <p:spPr>
          <a:xfrm>
            <a:off x="2987140" y="2150606"/>
            <a:ext cx="2199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Lavoisier -1789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Première classification</a:t>
            </a:r>
          </a:p>
        </p:txBody>
      </p:sp>
      <p:pic>
        <p:nvPicPr>
          <p:cNvPr id="13" name="Image 8">
            <a:extLst>
              <a:ext uri="{FF2B5EF4-FFF2-40B4-BE49-F238E27FC236}">
                <a16:creationId xmlns:a16="http://schemas.microsoft.com/office/drawing/2014/main" xmlns="" id="{FAB66B3B-30DB-493B-AFD1-1A893EC97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172" y="1550441"/>
            <a:ext cx="2317231" cy="2792561"/>
          </a:xfrm>
          <a:prstGeom prst="rect">
            <a:avLst/>
          </a:prstGeom>
        </p:spPr>
      </p:pic>
      <p:sp>
        <p:nvSpPr>
          <p:cNvPr id="14" name="ZoneTexte 9">
            <a:extLst>
              <a:ext uri="{FF2B5EF4-FFF2-40B4-BE49-F238E27FC236}">
                <a16:creationId xmlns:a16="http://schemas.microsoft.com/office/drawing/2014/main" xmlns="" id="{898F35EC-413D-4497-B06B-54E923CCE626}"/>
              </a:ext>
            </a:extLst>
          </p:cNvPr>
          <p:cNvSpPr txBox="1"/>
          <p:nvPr/>
        </p:nvSpPr>
        <p:spPr>
          <a:xfrm>
            <a:off x="5546938" y="4506222"/>
            <a:ext cx="3021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Dalton – 1808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Théorie atomique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Notion de </a:t>
            </a:r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masse atomique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(Travaux d’Avogadro) </a:t>
            </a:r>
          </a:p>
        </p:txBody>
      </p:sp>
      <p:sp>
        <p:nvSpPr>
          <p:cNvPr id="15" name="ZoneTexte 10">
            <a:extLst>
              <a:ext uri="{FF2B5EF4-FFF2-40B4-BE49-F238E27FC236}">
                <a16:creationId xmlns:a16="http://schemas.microsoft.com/office/drawing/2014/main" xmlns="" id="{33F07E6D-0B1B-4CAA-9CB9-DE8BB4DD08B6}"/>
              </a:ext>
            </a:extLst>
          </p:cNvPr>
          <p:cNvSpPr txBox="1"/>
          <p:nvPr/>
        </p:nvSpPr>
        <p:spPr>
          <a:xfrm>
            <a:off x="8543795" y="1707173"/>
            <a:ext cx="2824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Döbereiner – 1817</a:t>
            </a:r>
          </a:p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Triades, basées sur: </a:t>
            </a:r>
          </a:p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-relation entre masses atomiques</a:t>
            </a:r>
          </a:p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-Propriétés chimiques</a:t>
            </a:r>
          </a:p>
        </p:txBody>
      </p:sp>
      <p:pic>
        <p:nvPicPr>
          <p:cNvPr id="16" name="Image 11">
            <a:extLst>
              <a:ext uri="{FF2B5EF4-FFF2-40B4-BE49-F238E27FC236}">
                <a16:creationId xmlns:a16="http://schemas.microsoft.com/office/drawing/2014/main" xmlns="" id="{541B1125-3CC1-48E9-82FF-3AEBD336F7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277" y="3347721"/>
            <a:ext cx="2669572" cy="310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76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Triades de </a:t>
            </a:r>
            <a:r>
              <a:rPr lang="fr-FR" dirty="0" err="1"/>
              <a:t>Döbereiner</a:t>
            </a:r>
            <a:r>
              <a:rPr lang="fr-FR" dirty="0"/>
              <a:t> 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7636669-299A-4873-AF6B-A8CE655E10D7}"/>
              </a:ext>
            </a:extLst>
          </p:cNvPr>
          <p:cNvSpPr txBox="1">
            <a:spLocks/>
          </p:cNvSpPr>
          <p:nvPr/>
        </p:nvSpPr>
        <p:spPr>
          <a:xfrm>
            <a:off x="689428" y="1707173"/>
            <a:ext cx="10329092" cy="4603686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fr-FR" sz="2200" b="1" dirty="0">
                <a:latin typeface="Arial" panose="020B0604020202020204" pitchFamily="34" charset="0"/>
                <a:cs typeface="Arial" panose="020B0604020202020204" pitchFamily="34" charset="0"/>
              </a:rPr>
              <a:t>Alcalino-terreux</a:t>
            </a:r>
            <a:r>
              <a:rPr lang="fr-FR" sz="2200" dirty="0">
                <a:latin typeface="Arial" panose="020B0604020202020204" pitchFamily="34" charset="0"/>
                <a:cs typeface="Arial" panose="020B0604020202020204" pitchFamily="34" charset="0"/>
              </a:rPr>
              <a:t>:  Sr(88) = [Ca(40)+Ba(137)]/</a:t>
            </a:r>
            <a:r>
              <a:rPr lang="fr-FR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fr-F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fr-FR" sz="2200" i="1" u="sng" dirty="0">
                <a:latin typeface="Arial" panose="020B0604020202020204" pitchFamily="34" charset="0"/>
                <a:cs typeface="Arial" panose="020B0604020202020204" pitchFamily="34" charset="0"/>
              </a:rPr>
              <a:t>Propriétés: </a:t>
            </a:r>
            <a:r>
              <a:rPr lang="fr-FR" sz="2200" i="1" dirty="0">
                <a:latin typeface="Arial" panose="020B0604020202020204" pitchFamily="34" charset="0"/>
                <a:cs typeface="Arial" panose="020B0604020202020204" pitchFamily="34" charset="0"/>
              </a:rPr>
              <a:t>Blancs argentés, brillants, chimiquement assez réactifs à température et pression ambiantes.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fr-FR" sz="2200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fr-FR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fr-FR" sz="2200" b="1" dirty="0">
                <a:latin typeface="Arial" panose="020B0604020202020204" pitchFamily="34" charset="0"/>
                <a:cs typeface="Arial" panose="020B0604020202020204" pitchFamily="34" charset="0"/>
              </a:rPr>
              <a:t>Métaux Alcalins</a:t>
            </a:r>
            <a:r>
              <a:rPr lang="fr-FR" sz="2200" dirty="0">
                <a:latin typeface="Arial" panose="020B0604020202020204" pitchFamily="34" charset="0"/>
                <a:cs typeface="Arial" panose="020B0604020202020204" pitchFamily="34" charset="0"/>
              </a:rPr>
              <a:t>: Na(23)=[Li(7)+K(39)]/2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fr-FR" sz="2200" i="1" u="sng" dirty="0">
                <a:latin typeface="Arial" panose="020B0604020202020204" pitchFamily="34" charset="0"/>
                <a:cs typeface="Arial" panose="020B0604020202020204" pitchFamily="34" charset="0"/>
              </a:rPr>
              <a:t>Propriétés: </a:t>
            </a:r>
            <a:r>
              <a:rPr lang="fr-FR" sz="2200" i="1" dirty="0">
                <a:latin typeface="Arial" panose="020B0604020202020204" pitchFamily="34" charset="0"/>
                <a:cs typeface="Arial" panose="020B0604020202020204" pitchFamily="34" charset="0"/>
              </a:rPr>
              <a:t>Brillants, mous, très réactifs à température et pression ambiantes.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fr-FR" sz="2200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fr-FR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fr-FR" sz="2200" b="1" dirty="0">
                <a:latin typeface="Arial" panose="020B0604020202020204" pitchFamily="34" charset="0"/>
                <a:cs typeface="Arial" panose="020B0604020202020204" pitchFamily="34" charset="0"/>
              </a:rPr>
              <a:t>Halogènes: </a:t>
            </a:r>
            <a:r>
              <a:rPr lang="fr-FR" sz="2200" dirty="0">
                <a:latin typeface="Arial" panose="020B0604020202020204" pitchFamily="34" charset="0"/>
                <a:cs typeface="Arial" panose="020B0604020202020204" pitchFamily="34" charset="0"/>
              </a:rPr>
              <a:t>Br(80)=[Cl(35,5)+I(127)]/2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fr-FR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9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Propriété de la triade des halogènes</a:t>
            </a:r>
            <a:r>
              <a:rPr lang="fr-FR" u="sng" dirty="0"/>
              <a:t> 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e 32">
            <a:extLst>
              <a:ext uri="{FF2B5EF4-FFF2-40B4-BE49-F238E27FC236}">
                <a16:creationId xmlns:a16="http://schemas.microsoft.com/office/drawing/2014/main" xmlns="" id="{E07A8D25-AB6A-4C14-A4C8-A1B8C95AA796}"/>
              </a:ext>
            </a:extLst>
          </p:cNvPr>
          <p:cNvGrpSpPr>
            <a:grpSpLocks/>
          </p:cNvGrpSpPr>
          <p:nvPr/>
        </p:nvGrpSpPr>
        <p:grpSpPr bwMode="auto">
          <a:xfrm>
            <a:off x="1835616" y="2550786"/>
            <a:ext cx="857250" cy="2882901"/>
            <a:chOff x="215901" y="1709447"/>
            <a:chExt cx="571500" cy="2090602"/>
          </a:xfrm>
        </p:grpSpPr>
        <p:pic>
          <p:nvPicPr>
            <p:cNvPr id="18" name="Image 18">
              <a:extLst>
                <a:ext uri="{FF2B5EF4-FFF2-40B4-BE49-F238E27FC236}">
                  <a16:creationId xmlns:a16="http://schemas.microsoft.com/office/drawing/2014/main" xmlns="" id="{92D9E9C3-9675-4451-9EF3-32E0373417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9"/>
            <a:stretch>
              <a:fillRect/>
            </a:stretch>
          </p:blipFill>
          <p:spPr bwMode="auto">
            <a:xfrm>
              <a:off x="215901" y="1709447"/>
              <a:ext cx="571500" cy="20906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xmlns="" id="{78C67B53-6E4A-42A5-BB45-7990F0EC89F5}"/>
                </a:ext>
              </a:extLst>
            </p:cNvPr>
            <p:cNvSpPr/>
            <p:nvPr/>
          </p:nvSpPr>
          <p:spPr>
            <a:xfrm>
              <a:off x="358776" y="3215887"/>
              <a:ext cx="315913" cy="400024"/>
            </a:xfrm>
            <a:prstGeom prst="rect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Ellipse 6">
              <a:extLst>
                <a:ext uri="{FF2B5EF4-FFF2-40B4-BE49-F238E27FC236}">
                  <a16:creationId xmlns:a16="http://schemas.microsoft.com/office/drawing/2014/main" xmlns="" id="{CDF6D1C6-3458-4659-936F-A329E7ACA6AE}"/>
                </a:ext>
              </a:extLst>
            </p:cNvPr>
            <p:cNvSpPr/>
            <p:nvPr/>
          </p:nvSpPr>
          <p:spPr>
            <a:xfrm>
              <a:off x="358776" y="3495269"/>
              <a:ext cx="315913" cy="253983"/>
            </a:xfrm>
            <a:prstGeom prst="ellipse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ZoneTexte 47">
            <a:extLst>
              <a:ext uri="{FF2B5EF4-FFF2-40B4-BE49-F238E27FC236}">
                <a16:creationId xmlns:a16="http://schemas.microsoft.com/office/drawing/2014/main" xmlns="" id="{7F15974D-612A-4161-B80B-A54451F7852C}"/>
              </a:ext>
            </a:extLst>
          </p:cNvPr>
          <p:cNvSpPr txBox="1"/>
          <p:nvPr/>
        </p:nvSpPr>
        <p:spPr>
          <a:xfrm>
            <a:off x="2024526" y="2822823"/>
            <a:ext cx="713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+mj-lt"/>
              </a:rPr>
              <a:t>KCl</a:t>
            </a:r>
          </a:p>
        </p:txBody>
      </p:sp>
      <p:sp>
        <p:nvSpPr>
          <p:cNvPr id="22" name="ZoneTexte 48">
            <a:extLst>
              <a:ext uri="{FF2B5EF4-FFF2-40B4-BE49-F238E27FC236}">
                <a16:creationId xmlns:a16="http://schemas.microsoft.com/office/drawing/2014/main" xmlns="" id="{18032E40-1FD4-4A63-BBCA-6D6E775D8AC8}"/>
              </a:ext>
            </a:extLst>
          </p:cNvPr>
          <p:cNvSpPr txBox="1"/>
          <p:nvPr/>
        </p:nvSpPr>
        <p:spPr>
          <a:xfrm>
            <a:off x="2998857" y="2822823"/>
            <a:ext cx="713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+mj-lt"/>
              </a:rPr>
              <a:t>KI</a:t>
            </a:r>
          </a:p>
        </p:txBody>
      </p:sp>
      <p:sp>
        <p:nvSpPr>
          <p:cNvPr id="23" name="ZoneTexte 49">
            <a:extLst>
              <a:ext uri="{FF2B5EF4-FFF2-40B4-BE49-F238E27FC236}">
                <a16:creationId xmlns:a16="http://schemas.microsoft.com/office/drawing/2014/main" xmlns="" id="{0FEAC314-2B08-42B6-A31E-4A69F54FDCF7}"/>
              </a:ext>
            </a:extLst>
          </p:cNvPr>
          <p:cNvSpPr txBox="1"/>
          <p:nvPr/>
        </p:nvSpPr>
        <p:spPr>
          <a:xfrm>
            <a:off x="3854921" y="2822823"/>
            <a:ext cx="713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latin typeface="+mj-lt"/>
              </a:rPr>
              <a:t>KBr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ED8C19AA-0546-415A-AB43-55E20A6622A3}"/>
              </a:ext>
            </a:extLst>
          </p:cNvPr>
          <p:cNvSpPr/>
          <p:nvPr/>
        </p:nvSpPr>
        <p:spPr>
          <a:xfrm>
            <a:off x="2062633" y="1707173"/>
            <a:ext cx="2559611" cy="430887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none">
            <a:spAutoFit/>
          </a:bodyPr>
          <a:lstStyle/>
          <a:p>
            <a:r>
              <a:rPr lang="fr-FR" sz="2200" dirty="0"/>
              <a:t> AgNO</a:t>
            </a:r>
            <a:r>
              <a:rPr lang="fr-FR" sz="2200" baseline="-25000" dirty="0"/>
              <a:t>3</a:t>
            </a:r>
            <a:r>
              <a:rPr lang="fr-FR" sz="2200" dirty="0"/>
              <a:t> = Ag</a:t>
            </a:r>
            <a:r>
              <a:rPr lang="fr-FR" sz="2200" baseline="30000" dirty="0"/>
              <a:t>+ </a:t>
            </a:r>
            <a:r>
              <a:rPr lang="fr-FR" sz="2200" dirty="0"/>
              <a:t>+ NO</a:t>
            </a:r>
            <a:r>
              <a:rPr lang="fr-FR" sz="2200" baseline="-25000" dirty="0"/>
              <a:t>3</a:t>
            </a:r>
            <a:r>
              <a:rPr lang="fr-FR" sz="2200" baseline="30000" dirty="0"/>
              <a:t>-</a:t>
            </a:r>
            <a:r>
              <a:rPr lang="fr-FR" sz="2200" dirty="0"/>
              <a:t> </a:t>
            </a:r>
          </a:p>
        </p:txBody>
      </p:sp>
      <p:sp>
        <p:nvSpPr>
          <p:cNvPr id="25" name="Forme libre : forme 52">
            <a:extLst>
              <a:ext uri="{FF2B5EF4-FFF2-40B4-BE49-F238E27FC236}">
                <a16:creationId xmlns:a16="http://schemas.microsoft.com/office/drawing/2014/main" xmlns="" id="{D0190611-D888-4141-B3E2-1E9EE8CE1D26}"/>
              </a:ext>
            </a:extLst>
          </p:cNvPr>
          <p:cNvSpPr/>
          <p:nvPr/>
        </p:nvSpPr>
        <p:spPr>
          <a:xfrm>
            <a:off x="2142061" y="2114224"/>
            <a:ext cx="344430" cy="495300"/>
          </a:xfrm>
          <a:custGeom>
            <a:avLst/>
            <a:gdLst>
              <a:gd name="connsiteX0" fmla="*/ 344430 w 344430"/>
              <a:gd name="connsiteY0" fmla="*/ 0 h 495300"/>
              <a:gd name="connsiteX1" fmla="*/ 280930 w 344430"/>
              <a:gd name="connsiteY1" fmla="*/ 25400 h 495300"/>
              <a:gd name="connsiteX2" fmla="*/ 204730 w 344430"/>
              <a:gd name="connsiteY2" fmla="*/ 50800 h 495300"/>
              <a:gd name="connsiteX3" fmla="*/ 128530 w 344430"/>
              <a:gd name="connsiteY3" fmla="*/ 101600 h 495300"/>
              <a:gd name="connsiteX4" fmla="*/ 90430 w 344430"/>
              <a:gd name="connsiteY4" fmla="*/ 127000 h 495300"/>
              <a:gd name="connsiteX5" fmla="*/ 52330 w 344430"/>
              <a:gd name="connsiteY5" fmla="*/ 203200 h 495300"/>
              <a:gd name="connsiteX6" fmla="*/ 39630 w 344430"/>
              <a:gd name="connsiteY6" fmla="*/ 241300 h 495300"/>
              <a:gd name="connsiteX7" fmla="*/ 14230 w 344430"/>
              <a:gd name="connsiteY7" fmla="*/ 381000 h 495300"/>
              <a:gd name="connsiteX8" fmla="*/ 1530 w 344430"/>
              <a:gd name="connsiteY8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0" h="495300">
                <a:moveTo>
                  <a:pt x="344430" y="0"/>
                </a:moveTo>
                <a:cubicBezTo>
                  <a:pt x="323263" y="8467"/>
                  <a:pt x="302355" y="17609"/>
                  <a:pt x="280930" y="25400"/>
                </a:cubicBezTo>
                <a:cubicBezTo>
                  <a:pt x="255768" y="34550"/>
                  <a:pt x="227007" y="35948"/>
                  <a:pt x="204730" y="50800"/>
                </a:cubicBezTo>
                <a:lnTo>
                  <a:pt x="128530" y="101600"/>
                </a:lnTo>
                <a:lnTo>
                  <a:pt x="90430" y="127000"/>
                </a:lnTo>
                <a:cubicBezTo>
                  <a:pt x="58508" y="222765"/>
                  <a:pt x="101569" y="104723"/>
                  <a:pt x="52330" y="203200"/>
                </a:cubicBezTo>
                <a:cubicBezTo>
                  <a:pt x="46343" y="215174"/>
                  <a:pt x="43308" y="228428"/>
                  <a:pt x="39630" y="241300"/>
                </a:cubicBezTo>
                <a:cubicBezTo>
                  <a:pt x="14530" y="329149"/>
                  <a:pt x="38213" y="261087"/>
                  <a:pt x="14230" y="381000"/>
                </a:cubicBezTo>
                <a:cubicBezTo>
                  <a:pt x="-6502" y="484661"/>
                  <a:pt x="1530" y="327040"/>
                  <a:pt x="1530" y="495300"/>
                </a:cubicBezTo>
              </a:path>
            </a:pathLst>
          </a:custGeom>
          <a:ln w="19050"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xmlns="" id="{08F71C00-7ECD-4FD5-8B84-828CFE3116F6}"/>
              </a:ext>
            </a:extLst>
          </p:cNvPr>
          <p:cNvSpPr/>
          <p:nvPr/>
        </p:nvSpPr>
        <p:spPr>
          <a:xfrm>
            <a:off x="3788580" y="2107283"/>
            <a:ext cx="428624" cy="975168"/>
          </a:xfrm>
          <a:prstGeom prst="arc">
            <a:avLst>
              <a:gd name="adj1" fmla="val 16120789"/>
              <a:gd name="adj2" fmla="val 0"/>
            </a:avLst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" name="Connecteur droit avec flèche 57">
            <a:extLst>
              <a:ext uri="{FF2B5EF4-FFF2-40B4-BE49-F238E27FC236}">
                <a16:creationId xmlns:a16="http://schemas.microsoft.com/office/drawing/2014/main" xmlns="" id="{4B472DAA-E176-4886-8EB7-A9D2F67F8022}"/>
              </a:ext>
            </a:extLst>
          </p:cNvPr>
          <p:cNvCxnSpPr>
            <a:stCxn id="24" idx="2"/>
          </p:cNvCxnSpPr>
          <p:nvPr/>
        </p:nvCxnSpPr>
        <p:spPr>
          <a:xfrm flipH="1">
            <a:off x="3204132" y="2138060"/>
            <a:ext cx="138307" cy="4714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Flèche : droite 58">
            <a:extLst>
              <a:ext uri="{FF2B5EF4-FFF2-40B4-BE49-F238E27FC236}">
                <a16:creationId xmlns:a16="http://schemas.microsoft.com/office/drawing/2014/main" xmlns="" id="{0E4B9F34-B6CF-4A3B-80F2-D00582500468}"/>
              </a:ext>
            </a:extLst>
          </p:cNvPr>
          <p:cNvSpPr/>
          <p:nvPr/>
        </p:nvSpPr>
        <p:spPr>
          <a:xfrm>
            <a:off x="4924891" y="3857518"/>
            <a:ext cx="1614682" cy="31343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9" name="Groupe 32">
            <a:extLst>
              <a:ext uri="{FF2B5EF4-FFF2-40B4-BE49-F238E27FC236}">
                <a16:creationId xmlns:a16="http://schemas.microsoft.com/office/drawing/2014/main" xmlns="" id="{B1C4E61B-058E-43D8-B849-DBC7A364573E}"/>
              </a:ext>
            </a:extLst>
          </p:cNvPr>
          <p:cNvGrpSpPr>
            <a:grpSpLocks/>
          </p:cNvGrpSpPr>
          <p:nvPr/>
        </p:nvGrpSpPr>
        <p:grpSpPr bwMode="auto">
          <a:xfrm>
            <a:off x="2738110" y="2550785"/>
            <a:ext cx="857250" cy="2882901"/>
            <a:chOff x="215901" y="1709447"/>
            <a:chExt cx="571500" cy="2090602"/>
          </a:xfrm>
        </p:grpSpPr>
        <p:pic>
          <p:nvPicPr>
            <p:cNvPr id="30" name="Image 18">
              <a:extLst>
                <a:ext uri="{FF2B5EF4-FFF2-40B4-BE49-F238E27FC236}">
                  <a16:creationId xmlns:a16="http://schemas.microsoft.com/office/drawing/2014/main" xmlns="" id="{AAC6B47C-F9AF-49EE-9E6B-DEA0E92BB9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9"/>
            <a:stretch>
              <a:fillRect/>
            </a:stretch>
          </p:blipFill>
          <p:spPr bwMode="auto">
            <a:xfrm>
              <a:off x="215901" y="1709447"/>
              <a:ext cx="571500" cy="20906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409147ED-798F-43C6-89E0-B8FBC100FEA8}"/>
                </a:ext>
              </a:extLst>
            </p:cNvPr>
            <p:cNvSpPr/>
            <p:nvPr/>
          </p:nvSpPr>
          <p:spPr>
            <a:xfrm>
              <a:off x="358776" y="3215887"/>
              <a:ext cx="315913" cy="400024"/>
            </a:xfrm>
            <a:prstGeom prst="rect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Ellipse 62">
              <a:extLst>
                <a:ext uri="{FF2B5EF4-FFF2-40B4-BE49-F238E27FC236}">
                  <a16:creationId xmlns:a16="http://schemas.microsoft.com/office/drawing/2014/main" xmlns="" id="{21E114D4-4350-4C40-AD61-8F6765CABF52}"/>
                </a:ext>
              </a:extLst>
            </p:cNvPr>
            <p:cNvSpPr/>
            <p:nvPr/>
          </p:nvSpPr>
          <p:spPr>
            <a:xfrm>
              <a:off x="358776" y="3495269"/>
              <a:ext cx="315913" cy="253983"/>
            </a:xfrm>
            <a:prstGeom prst="ellipse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xmlns="" id="{A7E3A250-26AB-4820-9148-051E7A74A848}"/>
              </a:ext>
            </a:extLst>
          </p:cNvPr>
          <p:cNvGrpSpPr>
            <a:grpSpLocks/>
          </p:cNvGrpSpPr>
          <p:nvPr/>
        </p:nvGrpSpPr>
        <p:grpSpPr bwMode="auto">
          <a:xfrm>
            <a:off x="3694576" y="2584612"/>
            <a:ext cx="857250" cy="2882901"/>
            <a:chOff x="215901" y="1709447"/>
            <a:chExt cx="571500" cy="2090602"/>
          </a:xfrm>
        </p:grpSpPr>
        <p:pic>
          <p:nvPicPr>
            <p:cNvPr id="34" name="Image 18">
              <a:extLst>
                <a:ext uri="{FF2B5EF4-FFF2-40B4-BE49-F238E27FC236}">
                  <a16:creationId xmlns:a16="http://schemas.microsoft.com/office/drawing/2014/main" xmlns="" id="{B25CD007-81DE-445A-8491-3A6D9FAFF3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3" r="38635" b="3609"/>
            <a:stretch>
              <a:fillRect/>
            </a:stretch>
          </p:blipFill>
          <p:spPr bwMode="auto">
            <a:xfrm>
              <a:off x="215901" y="1709447"/>
              <a:ext cx="571500" cy="20906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A5439D0F-3D73-4744-8B5A-6CC82CFFC653}"/>
                </a:ext>
              </a:extLst>
            </p:cNvPr>
            <p:cNvSpPr/>
            <p:nvPr/>
          </p:nvSpPr>
          <p:spPr>
            <a:xfrm>
              <a:off x="358776" y="3215887"/>
              <a:ext cx="315913" cy="400024"/>
            </a:xfrm>
            <a:prstGeom prst="rect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Ellipse 66">
              <a:extLst>
                <a:ext uri="{FF2B5EF4-FFF2-40B4-BE49-F238E27FC236}">
                  <a16:creationId xmlns:a16="http://schemas.microsoft.com/office/drawing/2014/main" xmlns="" id="{0AEACC35-4552-4A03-A15D-2EE90D80DDFE}"/>
                </a:ext>
              </a:extLst>
            </p:cNvPr>
            <p:cNvSpPr/>
            <p:nvPr/>
          </p:nvSpPr>
          <p:spPr>
            <a:xfrm>
              <a:off x="358776" y="3495269"/>
              <a:ext cx="315913" cy="253983"/>
            </a:xfrm>
            <a:prstGeom prst="ellipse">
              <a:avLst/>
            </a:prstGeom>
            <a:solidFill>
              <a:srgbClr val="B9E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7" name="Groupe 82">
            <a:extLst>
              <a:ext uri="{FF2B5EF4-FFF2-40B4-BE49-F238E27FC236}">
                <a16:creationId xmlns:a16="http://schemas.microsoft.com/office/drawing/2014/main" xmlns="" id="{02CCE3EA-58B2-430D-A973-4864E54D6221}"/>
              </a:ext>
            </a:extLst>
          </p:cNvPr>
          <p:cNvGrpSpPr/>
          <p:nvPr/>
        </p:nvGrpSpPr>
        <p:grpSpPr>
          <a:xfrm>
            <a:off x="6773838" y="2000716"/>
            <a:ext cx="857250" cy="2882901"/>
            <a:chOff x="5827411" y="805565"/>
            <a:chExt cx="857250" cy="2882901"/>
          </a:xfrm>
        </p:grpSpPr>
        <p:grpSp>
          <p:nvGrpSpPr>
            <p:cNvPr id="38" name="Groupe 32">
              <a:extLst>
                <a:ext uri="{FF2B5EF4-FFF2-40B4-BE49-F238E27FC236}">
                  <a16:creationId xmlns:a16="http://schemas.microsoft.com/office/drawing/2014/main" xmlns="" id="{2ADD1F87-0089-4B01-94D9-0245F85CD7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27411" y="805565"/>
              <a:ext cx="857250" cy="2882901"/>
              <a:chOff x="215901" y="1709447"/>
              <a:chExt cx="571500" cy="2090602"/>
            </a:xfrm>
          </p:grpSpPr>
          <p:pic>
            <p:nvPicPr>
              <p:cNvPr id="40" name="Image 18">
                <a:extLst>
                  <a:ext uri="{FF2B5EF4-FFF2-40B4-BE49-F238E27FC236}">
                    <a16:creationId xmlns:a16="http://schemas.microsoft.com/office/drawing/2014/main" xmlns="" id="{2DA38BD8-05F9-485F-8100-D6B5E0356B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id="{6B96E7EB-2F77-400E-B154-C8AFE7CD5548}"/>
                  </a:ext>
                </a:extLst>
              </p:cNvPr>
              <p:cNvSpPr/>
              <p:nvPr/>
            </p:nvSpPr>
            <p:spPr>
              <a:xfrm>
                <a:off x="358776" y="3215887"/>
                <a:ext cx="315913" cy="400024"/>
              </a:xfrm>
              <a:prstGeom prst="rect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Ellipse 70">
                <a:extLst>
                  <a:ext uri="{FF2B5EF4-FFF2-40B4-BE49-F238E27FC236}">
                    <a16:creationId xmlns:a16="http://schemas.microsoft.com/office/drawing/2014/main" xmlns="" id="{49895627-0C55-4873-B4B8-678976D9AF04}"/>
                  </a:ext>
                </a:extLst>
              </p:cNvPr>
              <p:cNvSpPr/>
              <p:nvPr/>
            </p:nvSpPr>
            <p:spPr>
              <a:xfrm>
                <a:off x="358776" y="3495269"/>
                <a:ext cx="315913" cy="253983"/>
              </a:xfrm>
              <a:prstGeom prst="ellipse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9" name="Forme libre : forme 81">
              <a:extLst>
                <a:ext uri="{FF2B5EF4-FFF2-40B4-BE49-F238E27FC236}">
                  <a16:creationId xmlns:a16="http://schemas.microsoft.com/office/drawing/2014/main" xmlns="" id="{55DAAACE-D383-4BF3-B5FA-60C4F7645670}"/>
                </a:ext>
              </a:extLst>
            </p:cNvPr>
            <p:cNvSpPr/>
            <p:nvPr/>
          </p:nvSpPr>
          <p:spPr>
            <a:xfrm>
              <a:off x="6113559" y="3012787"/>
              <a:ext cx="330200" cy="508000"/>
            </a:xfrm>
            <a:custGeom>
              <a:avLst/>
              <a:gdLst>
                <a:gd name="connsiteX0" fmla="*/ 266700 w 330200"/>
                <a:gd name="connsiteY0" fmla="*/ 114300 h 508000"/>
                <a:gd name="connsiteX1" fmla="*/ 203200 w 330200"/>
                <a:gd name="connsiteY1" fmla="*/ 88900 h 508000"/>
                <a:gd name="connsiteX2" fmla="*/ 139700 w 330200"/>
                <a:gd name="connsiteY2" fmla="*/ 139700 h 508000"/>
                <a:gd name="connsiteX3" fmla="*/ 114300 w 330200"/>
                <a:gd name="connsiteY3" fmla="*/ 190500 h 508000"/>
                <a:gd name="connsiteX4" fmla="*/ 88900 w 330200"/>
                <a:gd name="connsiteY4" fmla="*/ 279400 h 508000"/>
                <a:gd name="connsiteX5" fmla="*/ 76200 w 330200"/>
                <a:gd name="connsiteY5" fmla="*/ 317500 h 508000"/>
                <a:gd name="connsiteX6" fmla="*/ 88900 w 330200"/>
                <a:gd name="connsiteY6" fmla="*/ 406400 h 508000"/>
                <a:gd name="connsiteX7" fmla="*/ 190500 w 330200"/>
                <a:gd name="connsiteY7" fmla="*/ 406400 h 508000"/>
                <a:gd name="connsiteX8" fmla="*/ 190500 w 330200"/>
                <a:gd name="connsiteY8" fmla="*/ 279400 h 508000"/>
                <a:gd name="connsiteX9" fmla="*/ 152400 w 330200"/>
                <a:gd name="connsiteY9" fmla="*/ 266700 h 508000"/>
                <a:gd name="connsiteX10" fmla="*/ 12700 w 330200"/>
                <a:gd name="connsiteY10" fmla="*/ 317500 h 508000"/>
                <a:gd name="connsiteX11" fmla="*/ 0 w 330200"/>
                <a:gd name="connsiteY11" fmla="*/ 355600 h 508000"/>
                <a:gd name="connsiteX12" fmla="*/ 12700 w 330200"/>
                <a:gd name="connsiteY12" fmla="*/ 393700 h 508000"/>
                <a:gd name="connsiteX13" fmla="*/ 127000 w 330200"/>
                <a:gd name="connsiteY13" fmla="*/ 393700 h 508000"/>
                <a:gd name="connsiteX14" fmla="*/ 203200 w 330200"/>
                <a:gd name="connsiteY14" fmla="*/ 368300 h 508000"/>
                <a:gd name="connsiteX15" fmla="*/ 241300 w 330200"/>
                <a:gd name="connsiteY15" fmla="*/ 355600 h 508000"/>
                <a:gd name="connsiteX16" fmla="*/ 266700 w 330200"/>
                <a:gd name="connsiteY16" fmla="*/ 279400 h 508000"/>
                <a:gd name="connsiteX17" fmla="*/ 254000 w 330200"/>
                <a:gd name="connsiteY17" fmla="*/ 228600 h 508000"/>
                <a:gd name="connsiteX18" fmla="*/ 139700 w 330200"/>
                <a:gd name="connsiteY18" fmla="*/ 177800 h 508000"/>
                <a:gd name="connsiteX19" fmla="*/ 101600 w 330200"/>
                <a:gd name="connsiteY19" fmla="*/ 152400 h 508000"/>
                <a:gd name="connsiteX20" fmla="*/ 50800 w 330200"/>
                <a:gd name="connsiteY20" fmla="*/ 76200 h 508000"/>
                <a:gd name="connsiteX21" fmla="*/ 139700 w 330200"/>
                <a:gd name="connsiteY21" fmla="*/ 101600 h 508000"/>
                <a:gd name="connsiteX22" fmla="*/ 215900 w 330200"/>
                <a:gd name="connsiteY22" fmla="*/ 127000 h 508000"/>
                <a:gd name="connsiteX23" fmla="*/ 228600 w 330200"/>
                <a:gd name="connsiteY23" fmla="*/ 266700 h 508000"/>
                <a:gd name="connsiteX24" fmla="*/ 190500 w 330200"/>
                <a:gd name="connsiteY24" fmla="*/ 304800 h 508000"/>
                <a:gd name="connsiteX25" fmla="*/ 152400 w 330200"/>
                <a:gd name="connsiteY25" fmla="*/ 317500 h 508000"/>
                <a:gd name="connsiteX26" fmla="*/ 114300 w 330200"/>
                <a:gd name="connsiteY26" fmla="*/ 342900 h 508000"/>
                <a:gd name="connsiteX27" fmla="*/ 63500 w 330200"/>
                <a:gd name="connsiteY27" fmla="*/ 330200 h 508000"/>
                <a:gd name="connsiteX28" fmla="*/ 38100 w 330200"/>
                <a:gd name="connsiteY28" fmla="*/ 254000 h 508000"/>
                <a:gd name="connsiteX29" fmla="*/ 50800 w 330200"/>
                <a:gd name="connsiteY29" fmla="*/ 127000 h 508000"/>
                <a:gd name="connsiteX30" fmla="*/ 88900 w 330200"/>
                <a:gd name="connsiteY30" fmla="*/ 114300 h 508000"/>
                <a:gd name="connsiteX31" fmla="*/ 127000 w 330200"/>
                <a:gd name="connsiteY31" fmla="*/ 88900 h 508000"/>
                <a:gd name="connsiteX32" fmla="*/ 330200 w 330200"/>
                <a:gd name="connsiteY32" fmla="*/ 63500 h 508000"/>
                <a:gd name="connsiteX33" fmla="*/ 317500 w 330200"/>
                <a:gd name="connsiteY33" fmla="*/ 25400 h 508000"/>
                <a:gd name="connsiteX34" fmla="*/ 165100 w 330200"/>
                <a:gd name="connsiteY34" fmla="*/ 63500 h 508000"/>
                <a:gd name="connsiteX35" fmla="*/ 152400 w 330200"/>
                <a:gd name="connsiteY35" fmla="*/ 292100 h 508000"/>
                <a:gd name="connsiteX36" fmla="*/ 266700 w 330200"/>
                <a:gd name="connsiteY36" fmla="*/ 355600 h 508000"/>
                <a:gd name="connsiteX37" fmla="*/ 304800 w 330200"/>
                <a:gd name="connsiteY37" fmla="*/ 381000 h 508000"/>
                <a:gd name="connsiteX38" fmla="*/ 317500 w 330200"/>
                <a:gd name="connsiteY38" fmla="*/ 419100 h 508000"/>
                <a:gd name="connsiteX39" fmla="*/ 215900 w 330200"/>
                <a:gd name="connsiteY39" fmla="*/ 482600 h 508000"/>
                <a:gd name="connsiteX40" fmla="*/ 177800 w 330200"/>
                <a:gd name="connsiteY40" fmla="*/ 495300 h 508000"/>
                <a:gd name="connsiteX41" fmla="*/ 139700 w 330200"/>
                <a:gd name="connsiteY41" fmla="*/ 508000 h 508000"/>
                <a:gd name="connsiteX42" fmla="*/ 50800 w 330200"/>
                <a:gd name="connsiteY42" fmla="*/ 469900 h 508000"/>
                <a:gd name="connsiteX43" fmla="*/ 38100 w 330200"/>
                <a:gd name="connsiteY43" fmla="*/ 431800 h 508000"/>
                <a:gd name="connsiteX44" fmla="*/ 50800 w 330200"/>
                <a:gd name="connsiteY44" fmla="*/ 381000 h 508000"/>
                <a:gd name="connsiteX45" fmla="*/ 292100 w 330200"/>
                <a:gd name="connsiteY45" fmla="*/ 342900 h 508000"/>
                <a:gd name="connsiteX46" fmla="*/ 304800 w 330200"/>
                <a:gd name="connsiteY46" fmla="*/ 165100 h 508000"/>
                <a:gd name="connsiteX47" fmla="*/ 279400 w 330200"/>
                <a:gd name="connsiteY47" fmla="*/ 76200 h 508000"/>
                <a:gd name="connsiteX48" fmla="*/ 203200 w 330200"/>
                <a:gd name="connsiteY48" fmla="*/ 38100 h 508000"/>
                <a:gd name="connsiteX49" fmla="*/ 127000 w 330200"/>
                <a:gd name="connsiteY49" fmla="*/ 0 h 508000"/>
                <a:gd name="connsiteX50" fmla="*/ 76200 w 330200"/>
                <a:gd name="connsiteY50" fmla="*/ 12700 h 508000"/>
                <a:gd name="connsiteX51" fmla="*/ 50800 w 330200"/>
                <a:gd name="connsiteY51" fmla="*/ 88900 h 508000"/>
                <a:gd name="connsiteX52" fmla="*/ 63500 w 330200"/>
                <a:gd name="connsiteY52" fmla="*/ 190500 h 508000"/>
                <a:gd name="connsiteX53" fmla="*/ 88900 w 330200"/>
                <a:gd name="connsiteY53" fmla="*/ 228600 h 508000"/>
                <a:gd name="connsiteX54" fmla="*/ 165100 w 330200"/>
                <a:gd name="connsiteY54" fmla="*/ 304800 h 508000"/>
                <a:gd name="connsiteX55" fmla="*/ 165100 w 330200"/>
                <a:gd name="connsiteY55" fmla="*/ 3683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30200" h="508000">
                  <a:moveTo>
                    <a:pt x="266700" y="114300"/>
                  </a:moveTo>
                  <a:cubicBezTo>
                    <a:pt x="245533" y="105833"/>
                    <a:pt x="225821" y="91728"/>
                    <a:pt x="203200" y="88900"/>
                  </a:cubicBezTo>
                  <a:cubicBezTo>
                    <a:pt x="167311" y="84414"/>
                    <a:pt x="153494" y="115560"/>
                    <a:pt x="139700" y="139700"/>
                  </a:cubicBezTo>
                  <a:cubicBezTo>
                    <a:pt x="130307" y="156138"/>
                    <a:pt x="121758" y="173099"/>
                    <a:pt x="114300" y="190500"/>
                  </a:cubicBezTo>
                  <a:cubicBezTo>
                    <a:pt x="101250" y="220950"/>
                    <a:pt x="98107" y="247177"/>
                    <a:pt x="88900" y="279400"/>
                  </a:cubicBezTo>
                  <a:cubicBezTo>
                    <a:pt x="85222" y="292272"/>
                    <a:pt x="80433" y="304800"/>
                    <a:pt x="76200" y="317500"/>
                  </a:cubicBezTo>
                  <a:cubicBezTo>
                    <a:pt x="80433" y="347133"/>
                    <a:pt x="75513" y="379626"/>
                    <a:pt x="88900" y="406400"/>
                  </a:cubicBezTo>
                  <a:cubicBezTo>
                    <a:pt x="103101" y="434802"/>
                    <a:pt x="185429" y="407414"/>
                    <a:pt x="190500" y="406400"/>
                  </a:cubicBezTo>
                  <a:cubicBezTo>
                    <a:pt x="206140" y="359481"/>
                    <a:pt x="219686" y="337773"/>
                    <a:pt x="190500" y="279400"/>
                  </a:cubicBezTo>
                  <a:cubicBezTo>
                    <a:pt x="184513" y="267426"/>
                    <a:pt x="165100" y="270933"/>
                    <a:pt x="152400" y="266700"/>
                  </a:cubicBezTo>
                  <a:cubicBezTo>
                    <a:pt x="53953" y="277639"/>
                    <a:pt x="47012" y="248876"/>
                    <a:pt x="12700" y="317500"/>
                  </a:cubicBezTo>
                  <a:cubicBezTo>
                    <a:pt x="6713" y="329474"/>
                    <a:pt x="4233" y="342900"/>
                    <a:pt x="0" y="355600"/>
                  </a:cubicBezTo>
                  <a:cubicBezTo>
                    <a:pt x="4233" y="368300"/>
                    <a:pt x="3234" y="384234"/>
                    <a:pt x="12700" y="393700"/>
                  </a:cubicBezTo>
                  <a:cubicBezTo>
                    <a:pt x="38782" y="419782"/>
                    <a:pt x="107703" y="398524"/>
                    <a:pt x="127000" y="393700"/>
                  </a:cubicBezTo>
                  <a:cubicBezTo>
                    <a:pt x="152975" y="387206"/>
                    <a:pt x="177800" y="376767"/>
                    <a:pt x="203200" y="368300"/>
                  </a:cubicBezTo>
                  <a:lnTo>
                    <a:pt x="241300" y="355600"/>
                  </a:lnTo>
                  <a:cubicBezTo>
                    <a:pt x="249767" y="330200"/>
                    <a:pt x="273194" y="305375"/>
                    <a:pt x="266700" y="279400"/>
                  </a:cubicBezTo>
                  <a:cubicBezTo>
                    <a:pt x="262467" y="262467"/>
                    <a:pt x="263682" y="243123"/>
                    <a:pt x="254000" y="228600"/>
                  </a:cubicBezTo>
                  <a:cubicBezTo>
                    <a:pt x="233322" y="197583"/>
                    <a:pt x="160744" y="191829"/>
                    <a:pt x="139700" y="177800"/>
                  </a:cubicBezTo>
                  <a:lnTo>
                    <a:pt x="101600" y="152400"/>
                  </a:lnTo>
                  <a:cubicBezTo>
                    <a:pt x="84667" y="127000"/>
                    <a:pt x="21840" y="66547"/>
                    <a:pt x="50800" y="76200"/>
                  </a:cubicBezTo>
                  <a:cubicBezTo>
                    <a:pt x="178843" y="118881"/>
                    <a:pt x="-19768" y="53760"/>
                    <a:pt x="139700" y="101600"/>
                  </a:cubicBezTo>
                  <a:cubicBezTo>
                    <a:pt x="165345" y="109293"/>
                    <a:pt x="215900" y="127000"/>
                    <a:pt x="215900" y="127000"/>
                  </a:cubicBezTo>
                  <a:cubicBezTo>
                    <a:pt x="234767" y="183601"/>
                    <a:pt x="257321" y="209257"/>
                    <a:pt x="228600" y="266700"/>
                  </a:cubicBezTo>
                  <a:cubicBezTo>
                    <a:pt x="220568" y="282764"/>
                    <a:pt x="205444" y="294837"/>
                    <a:pt x="190500" y="304800"/>
                  </a:cubicBezTo>
                  <a:cubicBezTo>
                    <a:pt x="179361" y="312226"/>
                    <a:pt x="164374" y="311513"/>
                    <a:pt x="152400" y="317500"/>
                  </a:cubicBezTo>
                  <a:cubicBezTo>
                    <a:pt x="138748" y="324326"/>
                    <a:pt x="127000" y="334433"/>
                    <a:pt x="114300" y="342900"/>
                  </a:cubicBezTo>
                  <a:cubicBezTo>
                    <a:pt x="97367" y="338667"/>
                    <a:pt x="74859" y="343452"/>
                    <a:pt x="63500" y="330200"/>
                  </a:cubicBezTo>
                  <a:cubicBezTo>
                    <a:pt x="46076" y="309872"/>
                    <a:pt x="38100" y="254000"/>
                    <a:pt x="38100" y="254000"/>
                  </a:cubicBezTo>
                  <a:cubicBezTo>
                    <a:pt x="42333" y="211667"/>
                    <a:pt x="36261" y="166983"/>
                    <a:pt x="50800" y="127000"/>
                  </a:cubicBezTo>
                  <a:cubicBezTo>
                    <a:pt x="55375" y="114419"/>
                    <a:pt x="76926" y="120287"/>
                    <a:pt x="88900" y="114300"/>
                  </a:cubicBezTo>
                  <a:cubicBezTo>
                    <a:pt x="102552" y="107474"/>
                    <a:pt x="112520" y="93727"/>
                    <a:pt x="127000" y="88900"/>
                  </a:cubicBezTo>
                  <a:cubicBezTo>
                    <a:pt x="160762" y="77646"/>
                    <a:pt x="317029" y="64817"/>
                    <a:pt x="330200" y="63500"/>
                  </a:cubicBezTo>
                  <a:cubicBezTo>
                    <a:pt x="325967" y="50800"/>
                    <a:pt x="330627" y="28025"/>
                    <a:pt x="317500" y="25400"/>
                  </a:cubicBezTo>
                  <a:cubicBezTo>
                    <a:pt x="234506" y="8801"/>
                    <a:pt x="216591" y="29173"/>
                    <a:pt x="165100" y="63500"/>
                  </a:cubicBezTo>
                  <a:cubicBezTo>
                    <a:pt x="137985" y="144844"/>
                    <a:pt x="110050" y="195299"/>
                    <a:pt x="152400" y="292100"/>
                  </a:cubicBezTo>
                  <a:cubicBezTo>
                    <a:pt x="174824" y="343355"/>
                    <a:pt x="228106" y="336303"/>
                    <a:pt x="266700" y="355600"/>
                  </a:cubicBezTo>
                  <a:cubicBezTo>
                    <a:pt x="280352" y="362426"/>
                    <a:pt x="292100" y="372533"/>
                    <a:pt x="304800" y="381000"/>
                  </a:cubicBezTo>
                  <a:cubicBezTo>
                    <a:pt x="309033" y="393700"/>
                    <a:pt x="319701" y="405895"/>
                    <a:pt x="317500" y="419100"/>
                  </a:cubicBezTo>
                  <a:cubicBezTo>
                    <a:pt x="309213" y="468822"/>
                    <a:pt x="250511" y="471063"/>
                    <a:pt x="215900" y="482600"/>
                  </a:cubicBezTo>
                  <a:lnTo>
                    <a:pt x="177800" y="495300"/>
                  </a:lnTo>
                  <a:lnTo>
                    <a:pt x="139700" y="508000"/>
                  </a:lnTo>
                  <a:cubicBezTo>
                    <a:pt x="109195" y="500374"/>
                    <a:pt x="72726" y="497308"/>
                    <a:pt x="50800" y="469900"/>
                  </a:cubicBezTo>
                  <a:cubicBezTo>
                    <a:pt x="42437" y="459447"/>
                    <a:pt x="42333" y="444500"/>
                    <a:pt x="38100" y="431800"/>
                  </a:cubicBezTo>
                  <a:cubicBezTo>
                    <a:pt x="42333" y="414867"/>
                    <a:pt x="37548" y="392359"/>
                    <a:pt x="50800" y="381000"/>
                  </a:cubicBezTo>
                  <a:cubicBezTo>
                    <a:pt x="93051" y="344785"/>
                    <a:pt x="278243" y="343966"/>
                    <a:pt x="292100" y="342900"/>
                  </a:cubicBezTo>
                  <a:cubicBezTo>
                    <a:pt x="341649" y="268576"/>
                    <a:pt x="324358" y="311786"/>
                    <a:pt x="304800" y="165100"/>
                  </a:cubicBezTo>
                  <a:cubicBezTo>
                    <a:pt x="304435" y="162362"/>
                    <a:pt x="285669" y="84036"/>
                    <a:pt x="279400" y="76200"/>
                  </a:cubicBezTo>
                  <a:cubicBezTo>
                    <a:pt x="255136" y="45870"/>
                    <a:pt x="233876" y="53438"/>
                    <a:pt x="203200" y="38100"/>
                  </a:cubicBezTo>
                  <a:cubicBezTo>
                    <a:pt x="104723" y="-11139"/>
                    <a:pt x="222765" y="31922"/>
                    <a:pt x="127000" y="0"/>
                  </a:cubicBezTo>
                  <a:cubicBezTo>
                    <a:pt x="110067" y="4233"/>
                    <a:pt x="87559" y="-552"/>
                    <a:pt x="76200" y="12700"/>
                  </a:cubicBezTo>
                  <a:cubicBezTo>
                    <a:pt x="58776" y="33028"/>
                    <a:pt x="50800" y="88900"/>
                    <a:pt x="50800" y="88900"/>
                  </a:cubicBezTo>
                  <a:cubicBezTo>
                    <a:pt x="55033" y="122767"/>
                    <a:pt x="54520" y="157572"/>
                    <a:pt x="63500" y="190500"/>
                  </a:cubicBezTo>
                  <a:cubicBezTo>
                    <a:pt x="67516" y="205226"/>
                    <a:pt x="78759" y="217192"/>
                    <a:pt x="88900" y="228600"/>
                  </a:cubicBezTo>
                  <a:cubicBezTo>
                    <a:pt x="112765" y="255448"/>
                    <a:pt x="165100" y="268879"/>
                    <a:pt x="165100" y="304800"/>
                  </a:cubicBezTo>
                  <a:lnTo>
                    <a:pt x="165100" y="368300"/>
                  </a:ln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3" name="Groupe 86">
            <a:extLst>
              <a:ext uri="{FF2B5EF4-FFF2-40B4-BE49-F238E27FC236}">
                <a16:creationId xmlns:a16="http://schemas.microsoft.com/office/drawing/2014/main" xmlns="" id="{E9C5E124-7080-4A74-94D0-8B6F6AEBC0D7}"/>
              </a:ext>
            </a:extLst>
          </p:cNvPr>
          <p:cNvGrpSpPr/>
          <p:nvPr/>
        </p:nvGrpSpPr>
        <p:grpSpPr>
          <a:xfrm>
            <a:off x="8812995" y="1962333"/>
            <a:ext cx="857250" cy="2882901"/>
            <a:chOff x="7766368" y="779280"/>
            <a:chExt cx="857250" cy="2882901"/>
          </a:xfrm>
        </p:grpSpPr>
        <p:grpSp>
          <p:nvGrpSpPr>
            <p:cNvPr id="44" name="Groupe 32">
              <a:extLst>
                <a:ext uri="{FF2B5EF4-FFF2-40B4-BE49-F238E27FC236}">
                  <a16:creationId xmlns:a16="http://schemas.microsoft.com/office/drawing/2014/main" xmlns="" id="{CB1A9193-9457-43B7-98C0-5FBCA7F0E3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66368" y="779280"/>
              <a:ext cx="857250" cy="2882901"/>
              <a:chOff x="215901" y="1709447"/>
              <a:chExt cx="571500" cy="2090602"/>
            </a:xfrm>
          </p:grpSpPr>
          <p:pic>
            <p:nvPicPr>
              <p:cNvPr id="46" name="Image 18">
                <a:extLst>
                  <a:ext uri="{FF2B5EF4-FFF2-40B4-BE49-F238E27FC236}">
                    <a16:creationId xmlns:a16="http://schemas.microsoft.com/office/drawing/2014/main" xmlns="" id="{893CD453-4EC5-4238-BE2C-D4A4BF4ACB5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id="{23CDF772-2963-48C2-81A3-CE0C59592A99}"/>
                  </a:ext>
                </a:extLst>
              </p:cNvPr>
              <p:cNvSpPr/>
              <p:nvPr/>
            </p:nvSpPr>
            <p:spPr>
              <a:xfrm>
                <a:off x="358776" y="3215887"/>
                <a:ext cx="315913" cy="400024"/>
              </a:xfrm>
              <a:prstGeom prst="rect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Ellipse 78">
                <a:extLst>
                  <a:ext uri="{FF2B5EF4-FFF2-40B4-BE49-F238E27FC236}">
                    <a16:creationId xmlns:a16="http://schemas.microsoft.com/office/drawing/2014/main" xmlns="" id="{9A924047-8BC0-43E5-B8B6-2F326B694285}"/>
                  </a:ext>
                </a:extLst>
              </p:cNvPr>
              <p:cNvSpPr/>
              <p:nvPr/>
            </p:nvSpPr>
            <p:spPr>
              <a:xfrm>
                <a:off x="358776" y="3495269"/>
                <a:ext cx="315913" cy="253983"/>
              </a:xfrm>
              <a:prstGeom prst="ellipse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5" name="Forme libre : forme 83">
              <a:extLst>
                <a:ext uri="{FF2B5EF4-FFF2-40B4-BE49-F238E27FC236}">
                  <a16:creationId xmlns:a16="http://schemas.microsoft.com/office/drawing/2014/main" xmlns="" id="{2FA561D1-D19E-47D1-AAB7-1069316F3AE2}"/>
                </a:ext>
              </a:extLst>
            </p:cNvPr>
            <p:cNvSpPr/>
            <p:nvPr/>
          </p:nvSpPr>
          <p:spPr>
            <a:xfrm>
              <a:off x="8079163" y="2987895"/>
              <a:ext cx="330200" cy="508000"/>
            </a:xfrm>
            <a:custGeom>
              <a:avLst/>
              <a:gdLst>
                <a:gd name="connsiteX0" fmla="*/ 266700 w 330200"/>
                <a:gd name="connsiteY0" fmla="*/ 114300 h 508000"/>
                <a:gd name="connsiteX1" fmla="*/ 203200 w 330200"/>
                <a:gd name="connsiteY1" fmla="*/ 88900 h 508000"/>
                <a:gd name="connsiteX2" fmla="*/ 139700 w 330200"/>
                <a:gd name="connsiteY2" fmla="*/ 139700 h 508000"/>
                <a:gd name="connsiteX3" fmla="*/ 114300 w 330200"/>
                <a:gd name="connsiteY3" fmla="*/ 190500 h 508000"/>
                <a:gd name="connsiteX4" fmla="*/ 88900 w 330200"/>
                <a:gd name="connsiteY4" fmla="*/ 279400 h 508000"/>
                <a:gd name="connsiteX5" fmla="*/ 76200 w 330200"/>
                <a:gd name="connsiteY5" fmla="*/ 317500 h 508000"/>
                <a:gd name="connsiteX6" fmla="*/ 88900 w 330200"/>
                <a:gd name="connsiteY6" fmla="*/ 406400 h 508000"/>
                <a:gd name="connsiteX7" fmla="*/ 190500 w 330200"/>
                <a:gd name="connsiteY7" fmla="*/ 406400 h 508000"/>
                <a:gd name="connsiteX8" fmla="*/ 190500 w 330200"/>
                <a:gd name="connsiteY8" fmla="*/ 279400 h 508000"/>
                <a:gd name="connsiteX9" fmla="*/ 152400 w 330200"/>
                <a:gd name="connsiteY9" fmla="*/ 266700 h 508000"/>
                <a:gd name="connsiteX10" fmla="*/ 12700 w 330200"/>
                <a:gd name="connsiteY10" fmla="*/ 317500 h 508000"/>
                <a:gd name="connsiteX11" fmla="*/ 0 w 330200"/>
                <a:gd name="connsiteY11" fmla="*/ 355600 h 508000"/>
                <a:gd name="connsiteX12" fmla="*/ 12700 w 330200"/>
                <a:gd name="connsiteY12" fmla="*/ 393700 h 508000"/>
                <a:gd name="connsiteX13" fmla="*/ 127000 w 330200"/>
                <a:gd name="connsiteY13" fmla="*/ 393700 h 508000"/>
                <a:gd name="connsiteX14" fmla="*/ 203200 w 330200"/>
                <a:gd name="connsiteY14" fmla="*/ 368300 h 508000"/>
                <a:gd name="connsiteX15" fmla="*/ 241300 w 330200"/>
                <a:gd name="connsiteY15" fmla="*/ 355600 h 508000"/>
                <a:gd name="connsiteX16" fmla="*/ 266700 w 330200"/>
                <a:gd name="connsiteY16" fmla="*/ 279400 h 508000"/>
                <a:gd name="connsiteX17" fmla="*/ 254000 w 330200"/>
                <a:gd name="connsiteY17" fmla="*/ 228600 h 508000"/>
                <a:gd name="connsiteX18" fmla="*/ 139700 w 330200"/>
                <a:gd name="connsiteY18" fmla="*/ 177800 h 508000"/>
                <a:gd name="connsiteX19" fmla="*/ 101600 w 330200"/>
                <a:gd name="connsiteY19" fmla="*/ 152400 h 508000"/>
                <a:gd name="connsiteX20" fmla="*/ 50800 w 330200"/>
                <a:gd name="connsiteY20" fmla="*/ 76200 h 508000"/>
                <a:gd name="connsiteX21" fmla="*/ 139700 w 330200"/>
                <a:gd name="connsiteY21" fmla="*/ 101600 h 508000"/>
                <a:gd name="connsiteX22" fmla="*/ 215900 w 330200"/>
                <a:gd name="connsiteY22" fmla="*/ 127000 h 508000"/>
                <a:gd name="connsiteX23" fmla="*/ 228600 w 330200"/>
                <a:gd name="connsiteY23" fmla="*/ 266700 h 508000"/>
                <a:gd name="connsiteX24" fmla="*/ 190500 w 330200"/>
                <a:gd name="connsiteY24" fmla="*/ 304800 h 508000"/>
                <a:gd name="connsiteX25" fmla="*/ 152400 w 330200"/>
                <a:gd name="connsiteY25" fmla="*/ 317500 h 508000"/>
                <a:gd name="connsiteX26" fmla="*/ 114300 w 330200"/>
                <a:gd name="connsiteY26" fmla="*/ 342900 h 508000"/>
                <a:gd name="connsiteX27" fmla="*/ 63500 w 330200"/>
                <a:gd name="connsiteY27" fmla="*/ 330200 h 508000"/>
                <a:gd name="connsiteX28" fmla="*/ 38100 w 330200"/>
                <a:gd name="connsiteY28" fmla="*/ 254000 h 508000"/>
                <a:gd name="connsiteX29" fmla="*/ 50800 w 330200"/>
                <a:gd name="connsiteY29" fmla="*/ 127000 h 508000"/>
                <a:gd name="connsiteX30" fmla="*/ 88900 w 330200"/>
                <a:gd name="connsiteY30" fmla="*/ 114300 h 508000"/>
                <a:gd name="connsiteX31" fmla="*/ 127000 w 330200"/>
                <a:gd name="connsiteY31" fmla="*/ 88900 h 508000"/>
                <a:gd name="connsiteX32" fmla="*/ 330200 w 330200"/>
                <a:gd name="connsiteY32" fmla="*/ 63500 h 508000"/>
                <a:gd name="connsiteX33" fmla="*/ 317500 w 330200"/>
                <a:gd name="connsiteY33" fmla="*/ 25400 h 508000"/>
                <a:gd name="connsiteX34" fmla="*/ 165100 w 330200"/>
                <a:gd name="connsiteY34" fmla="*/ 63500 h 508000"/>
                <a:gd name="connsiteX35" fmla="*/ 152400 w 330200"/>
                <a:gd name="connsiteY35" fmla="*/ 292100 h 508000"/>
                <a:gd name="connsiteX36" fmla="*/ 266700 w 330200"/>
                <a:gd name="connsiteY36" fmla="*/ 355600 h 508000"/>
                <a:gd name="connsiteX37" fmla="*/ 304800 w 330200"/>
                <a:gd name="connsiteY37" fmla="*/ 381000 h 508000"/>
                <a:gd name="connsiteX38" fmla="*/ 317500 w 330200"/>
                <a:gd name="connsiteY38" fmla="*/ 419100 h 508000"/>
                <a:gd name="connsiteX39" fmla="*/ 215900 w 330200"/>
                <a:gd name="connsiteY39" fmla="*/ 482600 h 508000"/>
                <a:gd name="connsiteX40" fmla="*/ 177800 w 330200"/>
                <a:gd name="connsiteY40" fmla="*/ 495300 h 508000"/>
                <a:gd name="connsiteX41" fmla="*/ 139700 w 330200"/>
                <a:gd name="connsiteY41" fmla="*/ 508000 h 508000"/>
                <a:gd name="connsiteX42" fmla="*/ 50800 w 330200"/>
                <a:gd name="connsiteY42" fmla="*/ 469900 h 508000"/>
                <a:gd name="connsiteX43" fmla="*/ 38100 w 330200"/>
                <a:gd name="connsiteY43" fmla="*/ 431800 h 508000"/>
                <a:gd name="connsiteX44" fmla="*/ 50800 w 330200"/>
                <a:gd name="connsiteY44" fmla="*/ 381000 h 508000"/>
                <a:gd name="connsiteX45" fmla="*/ 292100 w 330200"/>
                <a:gd name="connsiteY45" fmla="*/ 342900 h 508000"/>
                <a:gd name="connsiteX46" fmla="*/ 304800 w 330200"/>
                <a:gd name="connsiteY46" fmla="*/ 165100 h 508000"/>
                <a:gd name="connsiteX47" fmla="*/ 279400 w 330200"/>
                <a:gd name="connsiteY47" fmla="*/ 76200 h 508000"/>
                <a:gd name="connsiteX48" fmla="*/ 203200 w 330200"/>
                <a:gd name="connsiteY48" fmla="*/ 38100 h 508000"/>
                <a:gd name="connsiteX49" fmla="*/ 127000 w 330200"/>
                <a:gd name="connsiteY49" fmla="*/ 0 h 508000"/>
                <a:gd name="connsiteX50" fmla="*/ 76200 w 330200"/>
                <a:gd name="connsiteY50" fmla="*/ 12700 h 508000"/>
                <a:gd name="connsiteX51" fmla="*/ 50800 w 330200"/>
                <a:gd name="connsiteY51" fmla="*/ 88900 h 508000"/>
                <a:gd name="connsiteX52" fmla="*/ 63500 w 330200"/>
                <a:gd name="connsiteY52" fmla="*/ 190500 h 508000"/>
                <a:gd name="connsiteX53" fmla="*/ 88900 w 330200"/>
                <a:gd name="connsiteY53" fmla="*/ 228600 h 508000"/>
                <a:gd name="connsiteX54" fmla="*/ 165100 w 330200"/>
                <a:gd name="connsiteY54" fmla="*/ 304800 h 508000"/>
                <a:gd name="connsiteX55" fmla="*/ 165100 w 330200"/>
                <a:gd name="connsiteY55" fmla="*/ 3683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30200" h="508000">
                  <a:moveTo>
                    <a:pt x="266700" y="114300"/>
                  </a:moveTo>
                  <a:cubicBezTo>
                    <a:pt x="245533" y="105833"/>
                    <a:pt x="225821" y="91728"/>
                    <a:pt x="203200" y="88900"/>
                  </a:cubicBezTo>
                  <a:cubicBezTo>
                    <a:pt x="167311" y="84414"/>
                    <a:pt x="153494" y="115560"/>
                    <a:pt x="139700" y="139700"/>
                  </a:cubicBezTo>
                  <a:cubicBezTo>
                    <a:pt x="130307" y="156138"/>
                    <a:pt x="121758" y="173099"/>
                    <a:pt x="114300" y="190500"/>
                  </a:cubicBezTo>
                  <a:cubicBezTo>
                    <a:pt x="101250" y="220950"/>
                    <a:pt x="98107" y="247177"/>
                    <a:pt x="88900" y="279400"/>
                  </a:cubicBezTo>
                  <a:cubicBezTo>
                    <a:pt x="85222" y="292272"/>
                    <a:pt x="80433" y="304800"/>
                    <a:pt x="76200" y="317500"/>
                  </a:cubicBezTo>
                  <a:cubicBezTo>
                    <a:pt x="80433" y="347133"/>
                    <a:pt x="75513" y="379626"/>
                    <a:pt x="88900" y="406400"/>
                  </a:cubicBezTo>
                  <a:cubicBezTo>
                    <a:pt x="103101" y="434802"/>
                    <a:pt x="185429" y="407414"/>
                    <a:pt x="190500" y="406400"/>
                  </a:cubicBezTo>
                  <a:cubicBezTo>
                    <a:pt x="206140" y="359481"/>
                    <a:pt x="219686" y="337773"/>
                    <a:pt x="190500" y="279400"/>
                  </a:cubicBezTo>
                  <a:cubicBezTo>
                    <a:pt x="184513" y="267426"/>
                    <a:pt x="165100" y="270933"/>
                    <a:pt x="152400" y="266700"/>
                  </a:cubicBezTo>
                  <a:cubicBezTo>
                    <a:pt x="53953" y="277639"/>
                    <a:pt x="47012" y="248876"/>
                    <a:pt x="12700" y="317500"/>
                  </a:cubicBezTo>
                  <a:cubicBezTo>
                    <a:pt x="6713" y="329474"/>
                    <a:pt x="4233" y="342900"/>
                    <a:pt x="0" y="355600"/>
                  </a:cubicBezTo>
                  <a:cubicBezTo>
                    <a:pt x="4233" y="368300"/>
                    <a:pt x="3234" y="384234"/>
                    <a:pt x="12700" y="393700"/>
                  </a:cubicBezTo>
                  <a:cubicBezTo>
                    <a:pt x="38782" y="419782"/>
                    <a:pt x="107703" y="398524"/>
                    <a:pt x="127000" y="393700"/>
                  </a:cubicBezTo>
                  <a:cubicBezTo>
                    <a:pt x="152975" y="387206"/>
                    <a:pt x="177800" y="376767"/>
                    <a:pt x="203200" y="368300"/>
                  </a:cubicBezTo>
                  <a:lnTo>
                    <a:pt x="241300" y="355600"/>
                  </a:lnTo>
                  <a:cubicBezTo>
                    <a:pt x="249767" y="330200"/>
                    <a:pt x="273194" y="305375"/>
                    <a:pt x="266700" y="279400"/>
                  </a:cubicBezTo>
                  <a:cubicBezTo>
                    <a:pt x="262467" y="262467"/>
                    <a:pt x="263682" y="243123"/>
                    <a:pt x="254000" y="228600"/>
                  </a:cubicBezTo>
                  <a:cubicBezTo>
                    <a:pt x="233322" y="197583"/>
                    <a:pt x="160744" y="191829"/>
                    <a:pt x="139700" y="177800"/>
                  </a:cubicBezTo>
                  <a:lnTo>
                    <a:pt x="101600" y="152400"/>
                  </a:lnTo>
                  <a:cubicBezTo>
                    <a:pt x="84667" y="127000"/>
                    <a:pt x="21840" y="66547"/>
                    <a:pt x="50800" y="76200"/>
                  </a:cubicBezTo>
                  <a:cubicBezTo>
                    <a:pt x="178843" y="118881"/>
                    <a:pt x="-19768" y="53760"/>
                    <a:pt x="139700" y="101600"/>
                  </a:cubicBezTo>
                  <a:cubicBezTo>
                    <a:pt x="165345" y="109293"/>
                    <a:pt x="215900" y="127000"/>
                    <a:pt x="215900" y="127000"/>
                  </a:cubicBezTo>
                  <a:cubicBezTo>
                    <a:pt x="234767" y="183601"/>
                    <a:pt x="257321" y="209257"/>
                    <a:pt x="228600" y="266700"/>
                  </a:cubicBezTo>
                  <a:cubicBezTo>
                    <a:pt x="220568" y="282764"/>
                    <a:pt x="205444" y="294837"/>
                    <a:pt x="190500" y="304800"/>
                  </a:cubicBezTo>
                  <a:cubicBezTo>
                    <a:pt x="179361" y="312226"/>
                    <a:pt x="164374" y="311513"/>
                    <a:pt x="152400" y="317500"/>
                  </a:cubicBezTo>
                  <a:cubicBezTo>
                    <a:pt x="138748" y="324326"/>
                    <a:pt x="127000" y="334433"/>
                    <a:pt x="114300" y="342900"/>
                  </a:cubicBezTo>
                  <a:cubicBezTo>
                    <a:pt x="97367" y="338667"/>
                    <a:pt x="74859" y="343452"/>
                    <a:pt x="63500" y="330200"/>
                  </a:cubicBezTo>
                  <a:cubicBezTo>
                    <a:pt x="46076" y="309872"/>
                    <a:pt x="38100" y="254000"/>
                    <a:pt x="38100" y="254000"/>
                  </a:cubicBezTo>
                  <a:cubicBezTo>
                    <a:pt x="42333" y="211667"/>
                    <a:pt x="36261" y="166983"/>
                    <a:pt x="50800" y="127000"/>
                  </a:cubicBezTo>
                  <a:cubicBezTo>
                    <a:pt x="55375" y="114419"/>
                    <a:pt x="76926" y="120287"/>
                    <a:pt x="88900" y="114300"/>
                  </a:cubicBezTo>
                  <a:cubicBezTo>
                    <a:pt x="102552" y="107474"/>
                    <a:pt x="112520" y="93727"/>
                    <a:pt x="127000" y="88900"/>
                  </a:cubicBezTo>
                  <a:cubicBezTo>
                    <a:pt x="160762" y="77646"/>
                    <a:pt x="317029" y="64817"/>
                    <a:pt x="330200" y="63500"/>
                  </a:cubicBezTo>
                  <a:cubicBezTo>
                    <a:pt x="325967" y="50800"/>
                    <a:pt x="330627" y="28025"/>
                    <a:pt x="317500" y="25400"/>
                  </a:cubicBezTo>
                  <a:cubicBezTo>
                    <a:pt x="234506" y="8801"/>
                    <a:pt x="216591" y="29173"/>
                    <a:pt x="165100" y="63500"/>
                  </a:cubicBezTo>
                  <a:cubicBezTo>
                    <a:pt x="137985" y="144844"/>
                    <a:pt x="110050" y="195299"/>
                    <a:pt x="152400" y="292100"/>
                  </a:cubicBezTo>
                  <a:cubicBezTo>
                    <a:pt x="174824" y="343355"/>
                    <a:pt x="228106" y="336303"/>
                    <a:pt x="266700" y="355600"/>
                  </a:cubicBezTo>
                  <a:cubicBezTo>
                    <a:pt x="280352" y="362426"/>
                    <a:pt x="292100" y="372533"/>
                    <a:pt x="304800" y="381000"/>
                  </a:cubicBezTo>
                  <a:cubicBezTo>
                    <a:pt x="309033" y="393700"/>
                    <a:pt x="319701" y="405895"/>
                    <a:pt x="317500" y="419100"/>
                  </a:cubicBezTo>
                  <a:cubicBezTo>
                    <a:pt x="309213" y="468822"/>
                    <a:pt x="250511" y="471063"/>
                    <a:pt x="215900" y="482600"/>
                  </a:cubicBezTo>
                  <a:lnTo>
                    <a:pt x="177800" y="495300"/>
                  </a:lnTo>
                  <a:lnTo>
                    <a:pt x="139700" y="508000"/>
                  </a:lnTo>
                  <a:cubicBezTo>
                    <a:pt x="109195" y="500374"/>
                    <a:pt x="72726" y="497308"/>
                    <a:pt x="50800" y="469900"/>
                  </a:cubicBezTo>
                  <a:cubicBezTo>
                    <a:pt x="42437" y="459447"/>
                    <a:pt x="42333" y="444500"/>
                    <a:pt x="38100" y="431800"/>
                  </a:cubicBezTo>
                  <a:cubicBezTo>
                    <a:pt x="42333" y="414867"/>
                    <a:pt x="37548" y="392359"/>
                    <a:pt x="50800" y="381000"/>
                  </a:cubicBezTo>
                  <a:cubicBezTo>
                    <a:pt x="93051" y="344785"/>
                    <a:pt x="278243" y="343966"/>
                    <a:pt x="292100" y="342900"/>
                  </a:cubicBezTo>
                  <a:cubicBezTo>
                    <a:pt x="341649" y="268576"/>
                    <a:pt x="324358" y="311786"/>
                    <a:pt x="304800" y="165100"/>
                  </a:cubicBezTo>
                  <a:cubicBezTo>
                    <a:pt x="304435" y="162362"/>
                    <a:pt x="285669" y="84036"/>
                    <a:pt x="279400" y="76200"/>
                  </a:cubicBezTo>
                  <a:cubicBezTo>
                    <a:pt x="255136" y="45870"/>
                    <a:pt x="233876" y="53438"/>
                    <a:pt x="203200" y="38100"/>
                  </a:cubicBezTo>
                  <a:cubicBezTo>
                    <a:pt x="104723" y="-11139"/>
                    <a:pt x="222765" y="31922"/>
                    <a:pt x="127000" y="0"/>
                  </a:cubicBezTo>
                  <a:cubicBezTo>
                    <a:pt x="110067" y="4233"/>
                    <a:pt x="87559" y="-552"/>
                    <a:pt x="76200" y="12700"/>
                  </a:cubicBezTo>
                  <a:cubicBezTo>
                    <a:pt x="58776" y="33028"/>
                    <a:pt x="50800" y="88900"/>
                    <a:pt x="50800" y="88900"/>
                  </a:cubicBezTo>
                  <a:cubicBezTo>
                    <a:pt x="55033" y="122767"/>
                    <a:pt x="54520" y="157572"/>
                    <a:pt x="63500" y="190500"/>
                  </a:cubicBezTo>
                  <a:cubicBezTo>
                    <a:pt x="67516" y="205226"/>
                    <a:pt x="78759" y="217192"/>
                    <a:pt x="88900" y="228600"/>
                  </a:cubicBezTo>
                  <a:cubicBezTo>
                    <a:pt x="112765" y="255448"/>
                    <a:pt x="165100" y="268879"/>
                    <a:pt x="165100" y="304800"/>
                  </a:cubicBezTo>
                  <a:lnTo>
                    <a:pt x="165100" y="368300"/>
                  </a:lnTo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9" name="Groupe 85">
            <a:extLst>
              <a:ext uri="{FF2B5EF4-FFF2-40B4-BE49-F238E27FC236}">
                <a16:creationId xmlns:a16="http://schemas.microsoft.com/office/drawing/2014/main" xmlns="" id="{FFBF6834-B97E-4A59-978B-00A57790E2EE}"/>
              </a:ext>
            </a:extLst>
          </p:cNvPr>
          <p:cNvGrpSpPr/>
          <p:nvPr/>
        </p:nvGrpSpPr>
        <p:grpSpPr>
          <a:xfrm>
            <a:off x="7865353" y="2000717"/>
            <a:ext cx="857250" cy="2882901"/>
            <a:chOff x="6055402" y="1800444"/>
            <a:chExt cx="857250" cy="2882901"/>
          </a:xfrm>
        </p:grpSpPr>
        <p:grpSp>
          <p:nvGrpSpPr>
            <p:cNvPr id="50" name="Groupe 32">
              <a:extLst>
                <a:ext uri="{FF2B5EF4-FFF2-40B4-BE49-F238E27FC236}">
                  <a16:creationId xmlns:a16="http://schemas.microsoft.com/office/drawing/2014/main" xmlns="" id="{E41DD627-72A2-4BB5-AD61-A42C582C26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55402" y="1800444"/>
              <a:ext cx="857250" cy="2882901"/>
              <a:chOff x="215901" y="1709447"/>
              <a:chExt cx="571500" cy="2090602"/>
            </a:xfrm>
          </p:grpSpPr>
          <p:pic>
            <p:nvPicPr>
              <p:cNvPr id="52" name="Image 18">
                <a:extLst>
                  <a:ext uri="{FF2B5EF4-FFF2-40B4-BE49-F238E27FC236}">
                    <a16:creationId xmlns:a16="http://schemas.microsoft.com/office/drawing/2014/main" xmlns="" id="{A119706A-D89A-4C22-B11F-6A35F824AA1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23" r="38635" b="3609"/>
              <a:stretch>
                <a:fillRect/>
              </a:stretch>
            </p:blipFill>
            <p:spPr bwMode="auto">
              <a:xfrm>
                <a:off x="215901" y="1709447"/>
                <a:ext cx="571500" cy="2090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B0818B7B-7FA5-4A8E-BF78-8F230F2D50AB}"/>
                  </a:ext>
                </a:extLst>
              </p:cNvPr>
              <p:cNvSpPr/>
              <p:nvPr/>
            </p:nvSpPr>
            <p:spPr>
              <a:xfrm>
                <a:off x="358776" y="3215887"/>
                <a:ext cx="315913" cy="400024"/>
              </a:xfrm>
              <a:prstGeom prst="rect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Ellipse 74">
                <a:extLst>
                  <a:ext uri="{FF2B5EF4-FFF2-40B4-BE49-F238E27FC236}">
                    <a16:creationId xmlns:a16="http://schemas.microsoft.com/office/drawing/2014/main" xmlns="" id="{5D993D71-1A74-4E8C-BCFF-7C849CEEA7D5}"/>
                  </a:ext>
                </a:extLst>
              </p:cNvPr>
              <p:cNvSpPr/>
              <p:nvPr/>
            </p:nvSpPr>
            <p:spPr>
              <a:xfrm>
                <a:off x="358776" y="3495269"/>
                <a:ext cx="315913" cy="253983"/>
              </a:xfrm>
              <a:prstGeom prst="ellipse">
                <a:avLst/>
              </a:prstGeom>
              <a:solidFill>
                <a:srgbClr val="B9E7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1" name="Forme libre : forme 84">
              <a:extLst>
                <a:ext uri="{FF2B5EF4-FFF2-40B4-BE49-F238E27FC236}">
                  <a16:creationId xmlns:a16="http://schemas.microsoft.com/office/drawing/2014/main" xmlns="" id="{F768C326-36E5-403C-BE24-21A85AA6CEE2}"/>
                </a:ext>
              </a:extLst>
            </p:cNvPr>
            <p:cNvSpPr/>
            <p:nvPr/>
          </p:nvSpPr>
          <p:spPr>
            <a:xfrm>
              <a:off x="6341550" y="3981873"/>
              <a:ext cx="330200" cy="508000"/>
            </a:xfrm>
            <a:custGeom>
              <a:avLst/>
              <a:gdLst>
                <a:gd name="connsiteX0" fmla="*/ 266700 w 330200"/>
                <a:gd name="connsiteY0" fmla="*/ 114300 h 508000"/>
                <a:gd name="connsiteX1" fmla="*/ 203200 w 330200"/>
                <a:gd name="connsiteY1" fmla="*/ 88900 h 508000"/>
                <a:gd name="connsiteX2" fmla="*/ 139700 w 330200"/>
                <a:gd name="connsiteY2" fmla="*/ 139700 h 508000"/>
                <a:gd name="connsiteX3" fmla="*/ 114300 w 330200"/>
                <a:gd name="connsiteY3" fmla="*/ 190500 h 508000"/>
                <a:gd name="connsiteX4" fmla="*/ 88900 w 330200"/>
                <a:gd name="connsiteY4" fmla="*/ 279400 h 508000"/>
                <a:gd name="connsiteX5" fmla="*/ 76200 w 330200"/>
                <a:gd name="connsiteY5" fmla="*/ 317500 h 508000"/>
                <a:gd name="connsiteX6" fmla="*/ 88900 w 330200"/>
                <a:gd name="connsiteY6" fmla="*/ 406400 h 508000"/>
                <a:gd name="connsiteX7" fmla="*/ 190500 w 330200"/>
                <a:gd name="connsiteY7" fmla="*/ 406400 h 508000"/>
                <a:gd name="connsiteX8" fmla="*/ 190500 w 330200"/>
                <a:gd name="connsiteY8" fmla="*/ 279400 h 508000"/>
                <a:gd name="connsiteX9" fmla="*/ 152400 w 330200"/>
                <a:gd name="connsiteY9" fmla="*/ 266700 h 508000"/>
                <a:gd name="connsiteX10" fmla="*/ 12700 w 330200"/>
                <a:gd name="connsiteY10" fmla="*/ 317500 h 508000"/>
                <a:gd name="connsiteX11" fmla="*/ 0 w 330200"/>
                <a:gd name="connsiteY11" fmla="*/ 355600 h 508000"/>
                <a:gd name="connsiteX12" fmla="*/ 12700 w 330200"/>
                <a:gd name="connsiteY12" fmla="*/ 393700 h 508000"/>
                <a:gd name="connsiteX13" fmla="*/ 127000 w 330200"/>
                <a:gd name="connsiteY13" fmla="*/ 393700 h 508000"/>
                <a:gd name="connsiteX14" fmla="*/ 203200 w 330200"/>
                <a:gd name="connsiteY14" fmla="*/ 368300 h 508000"/>
                <a:gd name="connsiteX15" fmla="*/ 241300 w 330200"/>
                <a:gd name="connsiteY15" fmla="*/ 355600 h 508000"/>
                <a:gd name="connsiteX16" fmla="*/ 266700 w 330200"/>
                <a:gd name="connsiteY16" fmla="*/ 279400 h 508000"/>
                <a:gd name="connsiteX17" fmla="*/ 254000 w 330200"/>
                <a:gd name="connsiteY17" fmla="*/ 228600 h 508000"/>
                <a:gd name="connsiteX18" fmla="*/ 139700 w 330200"/>
                <a:gd name="connsiteY18" fmla="*/ 177800 h 508000"/>
                <a:gd name="connsiteX19" fmla="*/ 101600 w 330200"/>
                <a:gd name="connsiteY19" fmla="*/ 152400 h 508000"/>
                <a:gd name="connsiteX20" fmla="*/ 50800 w 330200"/>
                <a:gd name="connsiteY20" fmla="*/ 76200 h 508000"/>
                <a:gd name="connsiteX21" fmla="*/ 139700 w 330200"/>
                <a:gd name="connsiteY21" fmla="*/ 101600 h 508000"/>
                <a:gd name="connsiteX22" fmla="*/ 215900 w 330200"/>
                <a:gd name="connsiteY22" fmla="*/ 127000 h 508000"/>
                <a:gd name="connsiteX23" fmla="*/ 228600 w 330200"/>
                <a:gd name="connsiteY23" fmla="*/ 266700 h 508000"/>
                <a:gd name="connsiteX24" fmla="*/ 190500 w 330200"/>
                <a:gd name="connsiteY24" fmla="*/ 304800 h 508000"/>
                <a:gd name="connsiteX25" fmla="*/ 152400 w 330200"/>
                <a:gd name="connsiteY25" fmla="*/ 317500 h 508000"/>
                <a:gd name="connsiteX26" fmla="*/ 114300 w 330200"/>
                <a:gd name="connsiteY26" fmla="*/ 342900 h 508000"/>
                <a:gd name="connsiteX27" fmla="*/ 63500 w 330200"/>
                <a:gd name="connsiteY27" fmla="*/ 330200 h 508000"/>
                <a:gd name="connsiteX28" fmla="*/ 38100 w 330200"/>
                <a:gd name="connsiteY28" fmla="*/ 254000 h 508000"/>
                <a:gd name="connsiteX29" fmla="*/ 50800 w 330200"/>
                <a:gd name="connsiteY29" fmla="*/ 127000 h 508000"/>
                <a:gd name="connsiteX30" fmla="*/ 88900 w 330200"/>
                <a:gd name="connsiteY30" fmla="*/ 114300 h 508000"/>
                <a:gd name="connsiteX31" fmla="*/ 127000 w 330200"/>
                <a:gd name="connsiteY31" fmla="*/ 88900 h 508000"/>
                <a:gd name="connsiteX32" fmla="*/ 330200 w 330200"/>
                <a:gd name="connsiteY32" fmla="*/ 63500 h 508000"/>
                <a:gd name="connsiteX33" fmla="*/ 317500 w 330200"/>
                <a:gd name="connsiteY33" fmla="*/ 25400 h 508000"/>
                <a:gd name="connsiteX34" fmla="*/ 165100 w 330200"/>
                <a:gd name="connsiteY34" fmla="*/ 63500 h 508000"/>
                <a:gd name="connsiteX35" fmla="*/ 152400 w 330200"/>
                <a:gd name="connsiteY35" fmla="*/ 292100 h 508000"/>
                <a:gd name="connsiteX36" fmla="*/ 266700 w 330200"/>
                <a:gd name="connsiteY36" fmla="*/ 355600 h 508000"/>
                <a:gd name="connsiteX37" fmla="*/ 304800 w 330200"/>
                <a:gd name="connsiteY37" fmla="*/ 381000 h 508000"/>
                <a:gd name="connsiteX38" fmla="*/ 317500 w 330200"/>
                <a:gd name="connsiteY38" fmla="*/ 419100 h 508000"/>
                <a:gd name="connsiteX39" fmla="*/ 215900 w 330200"/>
                <a:gd name="connsiteY39" fmla="*/ 482600 h 508000"/>
                <a:gd name="connsiteX40" fmla="*/ 177800 w 330200"/>
                <a:gd name="connsiteY40" fmla="*/ 495300 h 508000"/>
                <a:gd name="connsiteX41" fmla="*/ 139700 w 330200"/>
                <a:gd name="connsiteY41" fmla="*/ 508000 h 508000"/>
                <a:gd name="connsiteX42" fmla="*/ 50800 w 330200"/>
                <a:gd name="connsiteY42" fmla="*/ 469900 h 508000"/>
                <a:gd name="connsiteX43" fmla="*/ 38100 w 330200"/>
                <a:gd name="connsiteY43" fmla="*/ 431800 h 508000"/>
                <a:gd name="connsiteX44" fmla="*/ 50800 w 330200"/>
                <a:gd name="connsiteY44" fmla="*/ 381000 h 508000"/>
                <a:gd name="connsiteX45" fmla="*/ 292100 w 330200"/>
                <a:gd name="connsiteY45" fmla="*/ 342900 h 508000"/>
                <a:gd name="connsiteX46" fmla="*/ 304800 w 330200"/>
                <a:gd name="connsiteY46" fmla="*/ 165100 h 508000"/>
                <a:gd name="connsiteX47" fmla="*/ 279400 w 330200"/>
                <a:gd name="connsiteY47" fmla="*/ 76200 h 508000"/>
                <a:gd name="connsiteX48" fmla="*/ 203200 w 330200"/>
                <a:gd name="connsiteY48" fmla="*/ 38100 h 508000"/>
                <a:gd name="connsiteX49" fmla="*/ 127000 w 330200"/>
                <a:gd name="connsiteY49" fmla="*/ 0 h 508000"/>
                <a:gd name="connsiteX50" fmla="*/ 76200 w 330200"/>
                <a:gd name="connsiteY50" fmla="*/ 12700 h 508000"/>
                <a:gd name="connsiteX51" fmla="*/ 50800 w 330200"/>
                <a:gd name="connsiteY51" fmla="*/ 88900 h 508000"/>
                <a:gd name="connsiteX52" fmla="*/ 63500 w 330200"/>
                <a:gd name="connsiteY52" fmla="*/ 190500 h 508000"/>
                <a:gd name="connsiteX53" fmla="*/ 88900 w 330200"/>
                <a:gd name="connsiteY53" fmla="*/ 228600 h 508000"/>
                <a:gd name="connsiteX54" fmla="*/ 165100 w 330200"/>
                <a:gd name="connsiteY54" fmla="*/ 304800 h 508000"/>
                <a:gd name="connsiteX55" fmla="*/ 165100 w 330200"/>
                <a:gd name="connsiteY55" fmla="*/ 3683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30200" h="508000">
                  <a:moveTo>
                    <a:pt x="266700" y="114300"/>
                  </a:moveTo>
                  <a:cubicBezTo>
                    <a:pt x="245533" y="105833"/>
                    <a:pt x="225821" y="91728"/>
                    <a:pt x="203200" y="88900"/>
                  </a:cubicBezTo>
                  <a:cubicBezTo>
                    <a:pt x="167311" y="84414"/>
                    <a:pt x="153494" y="115560"/>
                    <a:pt x="139700" y="139700"/>
                  </a:cubicBezTo>
                  <a:cubicBezTo>
                    <a:pt x="130307" y="156138"/>
                    <a:pt x="121758" y="173099"/>
                    <a:pt x="114300" y="190500"/>
                  </a:cubicBezTo>
                  <a:cubicBezTo>
                    <a:pt x="101250" y="220950"/>
                    <a:pt x="98107" y="247177"/>
                    <a:pt x="88900" y="279400"/>
                  </a:cubicBezTo>
                  <a:cubicBezTo>
                    <a:pt x="85222" y="292272"/>
                    <a:pt x="80433" y="304800"/>
                    <a:pt x="76200" y="317500"/>
                  </a:cubicBezTo>
                  <a:cubicBezTo>
                    <a:pt x="80433" y="347133"/>
                    <a:pt x="75513" y="379626"/>
                    <a:pt x="88900" y="406400"/>
                  </a:cubicBezTo>
                  <a:cubicBezTo>
                    <a:pt x="103101" y="434802"/>
                    <a:pt x="185429" y="407414"/>
                    <a:pt x="190500" y="406400"/>
                  </a:cubicBezTo>
                  <a:cubicBezTo>
                    <a:pt x="206140" y="359481"/>
                    <a:pt x="219686" y="337773"/>
                    <a:pt x="190500" y="279400"/>
                  </a:cubicBezTo>
                  <a:cubicBezTo>
                    <a:pt x="184513" y="267426"/>
                    <a:pt x="165100" y="270933"/>
                    <a:pt x="152400" y="266700"/>
                  </a:cubicBezTo>
                  <a:cubicBezTo>
                    <a:pt x="53953" y="277639"/>
                    <a:pt x="47012" y="248876"/>
                    <a:pt x="12700" y="317500"/>
                  </a:cubicBezTo>
                  <a:cubicBezTo>
                    <a:pt x="6713" y="329474"/>
                    <a:pt x="4233" y="342900"/>
                    <a:pt x="0" y="355600"/>
                  </a:cubicBezTo>
                  <a:cubicBezTo>
                    <a:pt x="4233" y="368300"/>
                    <a:pt x="3234" y="384234"/>
                    <a:pt x="12700" y="393700"/>
                  </a:cubicBezTo>
                  <a:cubicBezTo>
                    <a:pt x="38782" y="419782"/>
                    <a:pt x="107703" y="398524"/>
                    <a:pt x="127000" y="393700"/>
                  </a:cubicBezTo>
                  <a:cubicBezTo>
                    <a:pt x="152975" y="387206"/>
                    <a:pt x="177800" y="376767"/>
                    <a:pt x="203200" y="368300"/>
                  </a:cubicBezTo>
                  <a:lnTo>
                    <a:pt x="241300" y="355600"/>
                  </a:lnTo>
                  <a:cubicBezTo>
                    <a:pt x="249767" y="330200"/>
                    <a:pt x="273194" y="305375"/>
                    <a:pt x="266700" y="279400"/>
                  </a:cubicBezTo>
                  <a:cubicBezTo>
                    <a:pt x="262467" y="262467"/>
                    <a:pt x="263682" y="243123"/>
                    <a:pt x="254000" y="228600"/>
                  </a:cubicBezTo>
                  <a:cubicBezTo>
                    <a:pt x="233322" y="197583"/>
                    <a:pt x="160744" y="191829"/>
                    <a:pt x="139700" y="177800"/>
                  </a:cubicBezTo>
                  <a:lnTo>
                    <a:pt x="101600" y="152400"/>
                  </a:lnTo>
                  <a:cubicBezTo>
                    <a:pt x="84667" y="127000"/>
                    <a:pt x="21840" y="66547"/>
                    <a:pt x="50800" y="76200"/>
                  </a:cubicBezTo>
                  <a:cubicBezTo>
                    <a:pt x="178843" y="118881"/>
                    <a:pt x="-19768" y="53760"/>
                    <a:pt x="139700" y="101600"/>
                  </a:cubicBezTo>
                  <a:cubicBezTo>
                    <a:pt x="165345" y="109293"/>
                    <a:pt x="215900" y="127000"/>
                    <a:pt x="215900" y="127000"/>
                  </a:cubicBezTo>
                  <a:cubicBezTo>
                    <a:pt x="234767" y="183601"/>
                    <a:pt x="257321" y="209257"/>
                    <a:pt x="228600" y="266700"/>
                  </a:cubicBezTo>
                  <a:cubicBezTo>
                    <a:pt x="220568" y="282764"/>
                    <a:pt x="205444" y="294837"/>
                    <a:pt x="190500" y="304800"/>
                  </a:cubicBezTo>
                  <a:cubicBezTo>
                    <a:pt x="179361" y="312226"/>
                    <a:pt x="164374" y="311513"/>
                    <a:pt x="152400" y="317500"/>
                  </a:cubicBezTo>
                  <a:cubicBezTo>
                    <a:pt x="138748" y="324326"/>
                    <a:pt x="127000" y="334433"/>
                    <a:pt x="114300" y="342900"/>
                  </a:cubicBezTo>
                  <a:cubicBezTo>
                    <a:pt x="97367" y="338667"/>
                    <a:pt x="74859" y="343452"/>
                    <a:pt x="63500" y="330200"/>
                  </a:cubicBezTo>
                  <a:cubicBezTo>
                    <a:pt x="46076" y="309872"/>
                    <a:pt x="38100" y="254000"/>
                    <a:pt x="38100" y="254000"/>
                  </a:cubicBezTo>
                  <a:cubicBezTo>
                    <a:pt x="42333" y="211667"/>
                    <a:pt x="36261" y="166983"/>
                    <a:pt x="50800" y="127000"/>
                  </a:cubicBezTo>
                  <a:cubicBezTo>
                    <a:pt x="55375" y="114419"/>
                    <a:pt x="76926" y="120287"/>
                    <a:pt x="88900" y="114300"/>
                  </a:cubicBezTo>
                  <a:cubicBezTo>
                    <a:pt x="102552" y="107474"/>
                    <a:pt x="112520" y="93727"/>
                    <a:pt x="127000" y="88900"/>
                  </a:cubicBezTo>
                  <a:cubicBezTo>
                    <a:pt x="160762" y="77646"/>
                    <a:pt x="317029" y="64817"/>
                    <a:pt x="330200" y="63500"/>
                  </a:cubicBezTo>
                  <a:cubicBezTo>
                    <a:pt x="325967" y="50800"/>
                    <a:pt x="330627" y="28025"/>
                    <a:pt x="317500" y="25400"/>
                  </a:cubicBezTo>
                  <a:cubicBezTo>
                    <a:pt x="234506" y="8801"/>
                    <a:pt x="216591" y="29173"/>
                    <a:pt x="165100" y="63500"/>
                  </a:cubicBezTo>
                  <a:cubicBezTo>
                    <a:pt x="137985" y="144844"/>
                    <a:pt x="110050" y="195299"/>
                    <a:pt x="152400" y="292100"/>
                  </a:cubicBezTo>
                  <a:cubicBezTo>
                    <a:pt x="174824" y="343355"/>
                    <a:pt x="228106" y="336303"/>
                    <a:pt x="266700" y="355600"/>
                  </a:cubicBezTo>
                  <a:cubicBezTo>
                    <a:pt x="280352" y="362426"/>
                    <a:pt x="292100" y="372533"/>
                    <a:pt x="304800" y="381000"/>
                  </a:cubicBezTo>
                  <a:cubicBezTo>
                    <a:pt x="309033" y="393700"/>
                    <a:pt x="319701" y="405895"/>
                    <a:pt x="317500" y="419100"/>
                  </a:cubicBezTo>
                  <a:cubicBezTo>
                    <a:pt x="309213" y="468822"/>
                    <a:pt x="250511" y="471063"/>
                    <a:pt x="215900" y="482600"/>
                  </a:cubicBezTo>
                  <a:lnTo>
                    <a:pt x="177800" y="495300"/>
                  </a:lnTo>
                  <a:lnTo>
                    <a:pt x="139700" y="508000"/>
                  </a:lnTo>
                  <a:cubicBezTo>
                    <a:pt x="109195" y="500374"/>
                    <a:pt x="72726" y="497308"/>
                    <a:pt x="50800" y="469900"/>
                  </a:cubicBezTo>
                  <a:cubicBezTo>
                    <a:pt x="42437" y="459447"/>
                    <a:pt x="42333" y="444500"/>
                    <a:pt x="38100" y="431800"/>
                  </a:cubicBezTo>
                  <a:cubicBezTo>
                    <a:pt x="42333" y="414867"/>
                    <a:pt x="37548" y="392359"/>
                    <a:pt x="50800" y="381000"/>
                  </a:cubicBezTo>
                  <a:cubicBezTo>
                    <a:pt x="93051" y="344785"/>
                    <a:pt x="278243" y="343966"/>
                    <a:pt x="292100" y="342900"/>
                  </a:cubicBezTo>
                  <a:cubicBezTo>
                    <a:pt x="341649" y="268576"/>
                    <a:pt x="324358" y="311786"/>
                    <a:pt x="304800" y="165100"/>
                  </a:cubicBezTo>
                  <a:cubicBezTo>
                    <a:pt x="304435" y="162362"/>
                    <a:pt x="285669" y="84036"/>
                    <a:pt x="279400" y="76200"/>
                  </a:cubicBezTo>
                  <a:cubicBezTo>
                    <a:pt x="255136" y="45870"/>
                    <a:pt x="233876" y="53438"/>
                    <a:pt x="203200" y="38100"/>
                  </a:cubicBezTo>
                  <a:cubicBezTo>
                    <a:pt x="104723" y="-11139"/>
                    <a:pt x="222765" y="31922"/>
                    <a:pt x="127000" y="0"/>
                  </a:cubicBezTo>
                  <a:cubicBezTo>
                    <a:pt x="110067" y="4233"/>
                    <a:pt x="87559" y="-552"/>
                    <a:pt x="76200" y="12700"/>
                  </a:cubicBezTo>
                  <a:cubicBezTo>
                    <a:pt x="58776" y="33028"/>
                    <a:pt x="50800" y="88900"/>
                    <a:pt x="50800" y="88900"/>
                  </a:cubicBezTo>
                  <a:cubicBezTo>
                    <a:pt x="55033" y="122767"/>
                    <a:pt x="54520" y="157572"/>
                    <a:pt x="63500" y="190500"/>
                  </a:cubicBezTo>
                  <a:cubicBezTo>
                    <a:pt x="67516" y="205226"/>
                    <a:pt x="78759" y="217192"/>
                    <a:pt x="88900" y="228600"/>
                  </a:cubicBezTo>
                  <a:cubicBezTo>
                    <a:pt x="112765" y="255448"/>
                    <a:pt x="165100" y="268879"/>
                    <a:pt x="165100" y="304800"/>
                  </a:cubicBezTo>
                  <a:lnTo>
                    <a:pt x="165100" y="368300"/>
                  </a:lnTo>
                </a:path>
              </a:pathLst>
            </a:custGeom>
            <a:noFill/>
            <a:ln w="19050">
              <a:solidFill>
                <a:srgbClr val="FFFF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id="{5543A0DD-210B-48DF-874D-33B75769E800}"/>
                  </a:ext>
                </a:extLst>
              </p:cNvPr>
              <p:cNvSpPr/>
              <p:nvPr/>
            </p:nvSpPr>
            <p:spPr>
              <a:xfrm>
                <a:off x="6762920" y="4883617"/>
                <a:ext cx="1074846" cy="4633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200" i="1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AgCl</m:t>
                          </m:r>
                        </m:e>
                        <m:sub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fr-FR" sz="2200" dirty="0"/>
              </a:p>
            </p:txBody>
          </p:sp>
        </mc:Choice>
        <mc:Fallback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5543A0DD-210B-48DF-874D-33B75769E8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2920" y="4883617"/>
                <a:ext cx="1074846" cy="463397"/>
              </a:xfrm>
              <a:prstGeom prst="rect">
                <a:avLst/>
              </a:prstGeom>
              <a:blipFill rotWithShape="0">
                <a:blip r:embed="rId3"/>
                <a:stretch>
                  <a:fillRect l="-565" b="-118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="" id="{7092DAF9-B535-4CA2-9675-1184A712E9B2}"/>
                  </a:ext>
                </a:extLst>
              </p:cNvPr>
              <p:cNvSpPr/>
              <p:nvPr/>
            </p:nvSpPr>
            <p:spPr>
              <a:xfrm>
                <a:off x="7950619" y="4883617"/>
                <a:ext cx="993092" cy="4633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200" i="1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AgI</m:t>
                          </m:r>
                        </m:e>
                        <m:sub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sz="2200">
                          <a:latin typeface="Cambria Math" panose="020405030504060302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fr-FR" sz="2200" dirty="0"/>
              </a:p>
            </p:txBody>
          </p:sp>
        </mc:Choice>
        <mc:Fallback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7092DAF9-B535-4CA2-9675-1184A712E9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0619" y="4883617"/>
                <a:ext cx="993092" cy="463397"/>
              </a:xfrm>
              <a:prstGeom prst="rect">
                <a:avLst/>
              </a:prstGeom>
              <a:blipFill rotWithShape="0">
                <a:blip r:embed="rId4"/>
                <a:stretch>
                  <a:fillRect l="-613" b="-118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="" id="{A164E449-4763-4E25-8C5B-1ACD448577A9}"/>
                  </a:ext>
                </a:extLst>
              </p:cNvPr>
              <p:cNvSpPr/>
              <p:nvPr/>
            </p:nvSpPr>
            <p:spPr>
              <a:xfrm>
                <a:off x="8946131" y="4883617"/>
                <a:ext cx="1191865" cy="4633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200" i="1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AgBr</m:t>
                          </m:r>
                        </m:e>
                        <m:sub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fr-FR" sz="2200">
                              <a:latin typeface="Cambria Math" panose="02040503050406030204" pitchFamily="18" charset="0"/>
                              <a:ea typeface="Arial" panose="020B06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sz="2200">
                          <a:latin typeface="Cambria Math" panose="02040503050406030204" pitchFamily="18" charset="0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fr-FR" sz="2200" dirty="0"/>
              </a:p>
            </p:txBody>
          </p:sp>
        </mc:Choice>
        <mc:Fallback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A164E449-4763-4E25-8C5B-1ACD448577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6131" y="4883617"/>
                <a:ext cx="1191865" cy="463397"/>
              </a:xfrm>
              <a:prstGeom prst="rect">
                <a:avLst/>
              </a:prstGeom>
              <a:blipFill rotWithShape="0">
                <a:blip r:embed="rId5"/>
                <a:stretch>
                  <a:fillRect l="-513" b="-118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001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Historique de la construction du tableau </a:t>
            </a:r>
            <a:r>
              <a:rPr lang="fr-FR" dirty="0" smtClean="0"/>
              <a:t>périodique avant Mendeleïev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ZoneTexte 5">
            <a:extLst>
              <a:ext uri="{FF2B5EF4-FFF2-40B4-BE49-F238E27FC236}">
                <a16:creationId xmlns:a16="http://schemas.microsoft.com/office/drawing/2014/main" xmlns="" id="{52C4792B-ED35-4A77-8715-8C2BADBC5652}"/>
              </a:ext>
            </a:extLst>
          </p:cNvPr>
          <p:cNvSpPr txBox="1"/>
          <p:nvPr/>
        </p:nvSpPr>
        <p:spPr>
          <a:xfrm>
            <a:off x="3942414" y="2794503"/>
            <a:ext cx="23240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Chancourtois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– 1862 </a:t>
            </a:r>
            <a:endParaRPr lang="fr-F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Périodicité des propriétés chimiques. Classement par masse atomique croissante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6557" t="11521" r="68402" b="70874"/>
          <a:stretch/>
        </p:blipFill>
        <p:spPr>
          <a:xfrm>
            <a:off x="419724" y="2218544"/>
            <a:ext cx="3522690" cy="34602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492" t="41366" r="63361" b="8360"/>
          <a:stretch/>
        </p:blipFill>
        <p:spPr>
          <a:xfrm>
            <a:off x="7899816" y="1707173"/>
            <a:ext cx="2083633" cy="4792351"/>
          </a:xfrm>
          <a:prstGeom prst="rect">
            <a:avLst/>
          </a:prstGeom>
        </p:spPr>
      </p:pic>
      <p:sp>
        <p:nvSpPr>
          <p:cNvPr id="22" name="ZoneTexte 5">
            <a:extLst>
              <a:ext uri="{FF2B5EF4-FFF2-40B4-BE49-F238E27FC236}">
                <a16:creationId xmlns:a16="http://schemas.microsoft.com/office/drawing/2014/main" xmlns="" id="{52C4792B-ED35-4A77-8715-8C2BADBC5652}"/>
              </a:ext>
            </a:extLst>
          </p:cNvPr>
          <p:cNvSpPr txBox="1"/>
          <p:nvPr/>
        </p:nvSpPr>
        <p:spPr>
          <a:xfrm>
            <a:off x="9537212" y="3734016"/>
            <a:ext cx="2324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Vis tellurique</a:t>
            </a:r>
            <a:endParaRPr lang="fr-FR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432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Alcalins et halogènes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3">
            <a:extLst>
              <a:ext uri="{FF2B5EF4-FFF2-40B4-BE49-F238E27FC236}">
                <a16:creationId xmlns:a16="http://schemas.microsoft.com/office/drawing/2014/main" xmlns="" id="{48CEEC26-C780-42ED-BBCE-109C7FFA0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26" r="91423" b="30032"/>
          <a:stretch/>
        </p:blipFill>
        <p:spPr>
          <a:xfrm>
            <a:off x="1947074" y="1707173"/>
            <a:ext cx="951401" cy="466450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48CEEC26-C780-42ED-BBCE-109C7FFA0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6" t="93393" r="90720" b="1261"/>
          <a:stretch/>
        </p:blipFill>
        <p:spPr>
          <a:xfrm>
            <a:off x="3363267" y="1863305"/>
            <a:ext cx="1176238" cy="655607"/>
          </a:xfrm>
          <a:prstGeom prst="rect">
            <a:avLst/>
          </a:prstGeom>
        </p:spPr>
      </p:pic>
      <p:pic>
        <p:nvPicPr>
          <p:cNvPr id="5" name="Image 3">
            <a:extLst>
              <a:ext uri="{FF2B5EF4-FFF2-40B4-BE49-F238E27FC236}">
                <a16:creationId xmlns:a16="http://schemas.microsoft.com/office/drawing/2014/main" xmlns="" id="{48CEEC26-C780-42ED-BBCE-109C7FFA0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22" t="13056" r="6847" b="30358"/>
          <a:stretch/>
        </p:blipFill>
        <p:spPr>
          <a:xfrm>
            <a:off x="8138753" y="2319054"/>
            <a:ext cx="613890" cy="4091820"/>
          </a:xfrm>
          <a:prstGeom prst="rect">
            <a:avLst/>
          </a:prstGeom>
        </p:spPr>
      </p:pic>
      <p:pic>
        <p:nvPicPr>
          <p:cNvPr id="6" name="Image 3">
            <a:extLst>
              <a:ext uri="{FF2B5EF4-FFF2-40B4-BE49-F238E27FC236}">
                <a16:creationId xmlns:a16="http://schemas.microsoft.com/office/drawing/2014/main" xmlns="" id="{48CEEC26-C780-42ED-BBCE-109C7FFA0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228" t="93708" r="40738" b="1419"/>
          <a:stretch/>
        </p:blipFill>
        <p:spPr>
          <a:xfrm>
            <a:off x="8920733" y="1831245"/>
            <a:ext cx="1152044" cy="595223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768415" y="2518912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768415" y="3145765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768414" y="3792746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731032" y="4429660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696528" y="5065138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696527" y="5686242"/>
            <a:ext cx="8376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965285" y="1913195"/>
            <a:ext cx="136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17</a:t>
            </a:r>
            <a:r>
              <a:rPr lang="fr-FR" baseline="30000" dirty="0" smtClean="0"/>
              <a:t>ème</a:t>
            </a:r>
            <a:r>
              <a:rPr lang="fr-FR" dirty="0" smtClean="0"/>
              <a:t> famille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4478058" y="2160866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</a:t>
            </a:r>
            <a:r>
              <a:rPr lang="fr-FR" baseline="30000" dirty="0" smtClean="0"/>
              <a:t>ère</a:t>
            </a:r>
            <a:r>
              <a:rPr lang="fr-FR" dirty="0" smtClean="0"/>
              <a:t> famille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467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Propriétés réductrices des alcalins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Li">
            <a:hlinkClick r:id="" action="ppaction://media"/>
            <a:extLst>
              <a:ext uri="{FF2B5EF4-FFF2-40B4-BE49-F238E27FC236}">
                <a16:creationId xmlns:a16="http://schemas.microsoft.com/office/drawing/2014/main" xmlns="" id="{71C61348-F539-4E0A-B2B5-04666478919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37" end="2573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3136" y="1921347"/>
            <a:ext cx="7410799" cy="3884158"/>
          </a:xfrm>
          <a:prstGeom prst="rect">
            <a:avLst/>
          </a:prstGeom>
        </p:spPr>
      </p:pic>
      <p:grpSp>
        <p:nvGrpSpPr>
          <p:cNvPr id="11" name="Groupe 8">
            <a:extLst>
              <a:ext uri="{FF2B5EF4-FFF2-40B4-BE49-F238E27FC236}">
                <a16:creationId xmlns:a16="http://schemas.microsoft.com/office/drawing/2014/main" xmlns="" id="{B3A8E63D-BC7C-4E4D-B53D-ECCF89B889B8}"/>
              </a:ext>
            </a:extLst>
          </p:cNvPr>
          <p:cNvGrpSpPr/>
          <p:nvPr/>
        </p:nvGrpSpPr>
        <p:grpSpPr>
          <a:xfrm>
            <a:off x="908725" y="2836413"/>
            <a:ext cx="1350354" cy="1797274"/>
            <a:chOff x="2280066" y="2137888"/>
            <a:chExt cx="1066802" cy="1555818"/>
          </a:xfrm>
        </p:grpSpPr>
        <p:sp>
          <p:nvSpPr>
            <p:cNvPr id="12" name="Arrondir un rectangle avec un coin du même côté 29">
              <a:extLst>
                <a:ext uri="{FF2B5EF4-FFF2-40B4-BE49-F238E27FC236}">
                  <a16:creationId xmlns:a16="http://schemas.microsoft.com/office/drawing/2014/main" xmlns="" id="{6C11DC93-C223-44EA-8418-2D0EE382CFEA}"/>
                </a:ext>
              </a:extLst>
            </p:cNvPr>
            <p:cNvSpPr/>
            <p:nvPr/>
          </p:nvSpPr>
          <p:spPr>
            <a:xfrm rot="10800000">
              <a:off x="2280067" y="2137888"/>
              <a:ext cx="1066800" cy="1555818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3" name="Arrondir un rectangle avec un coin du même côté 30">
              <a:extLst>
                <a:ext uri="{FF2B5EF4-FFF2-40B4-BE49-F238E27FC236}">
                  <a16:creationId xmlns:a16="http://schemas.microsoft.com/office/drawing/2014/main" xmlns="" id="{11D9DD46-6108-445F-919F-8BD5E8879E59}"/>
                </a:ext>
              </a:extLst>
            </p:cNvPr>
            <p:cNvSpPr/>
            <p:nvPr/>
          </p:nvSpPr>
          <p:spPr>
            <a:xfrm rot="10800000">
              <a:off x="2280068" y="3026926"/>
              <a:ext cx="1066800" cy="666779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cxnSp>
          <p:nvCxnSpPr>
            <p:cNvPr id="14" name="Connecteur droit 7">
              <a:extLst>
                <a:ext uri="{FF2B5EF4-FFF2-40B4-BE49-F238E27FC236}">
                  <a16:creationId xmlns:a16="http://schemas.microsoft.com/office/drawing/2014/main" xmlns="" id="{DDB800CC-0F74-4F31-8A10-A87CDF64FDC3}"/>
                </a:ext>
              </a:extLst>
            </p:cNvPr>
            <p:cNvCxnSpPr/>
            <p:nvPr/>
          </p:nvCxnSpPr>
          <p:spPr>
            <a:xfrm>
              <a:off x="2280066" y="2137888"/>
              <a:ext cx="106680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ZoneTexte 17">
            <a:extLst>
              <a:ext uri="{FF2B5EF4-FFF2-40B4-BE49-F238E27FC236}">
                <a16:creationId xmlns:a16="http://schemas.microsoft.com/office/drawing/2014/main" xmlns="" id="{6FF47B1E-0DF5-4669-81C9-C2D363989FD1}"/>
              </a:ext>
            </a:extLst>
          </p:cNvPr>
          <p:cNvSpPr txBox="1"/>
          <p:nvPr/>
        </p:nvSpPr>
        <p:spPr>
          <a:xfrm>
            <a:off x="233894" y="4917778"/>
            <a:ext cx="29772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Eau + phénolphtaléine  </a:t>
            </a:r>
          </a:p>
        </p:txBody>
      </p:sp>
      <p:cxnSp>
        <p:nvCxnSpPr>
          <p:cNvPr id="16" name="Connecteur droit avec flèche 20">
            <a:extLst>
              <a:ext uri="{FF2B5EF4-FFF2-40B4-BE49-F238E27FC236}">
                <a16:creationId xmlns:a16="http://schemas.microsoft.com/office/drawing/2014/main" xmlns="" id="{87677947-BD5E-4717-BE8E-A86FE8ABDACA}"/>
              </a:ext>
            </a:extLst>
          </p:cNvPr>
          <p:cNvCxnSpPr>
            <a:cxnSpLocks/>
          </p:cNvCxnSpPr>
          <p:nvPr/>
        </p:nvCxnSpPr>
        <p:spPr>
          <a:xfrm flipH="1" flipV="1">
            <a:off x="1395876" y="4475169"/>
            <a:ext cx="29622" cy="4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838699" y="3112400"/>
            <a:ext cx="1463478" cy="1011622"/>
            <a:chOff x="2161388" y="3162048"/>
            <a:chExt cx="645089" cy="626491"/>
          </a:xfrm>
        </p:grpSpPr>
        <p:sp>
          <p:nvSpPr>
            <p:cNvPr id="17" name="Flèche : bas 25">
              <a:extLst>
                <a:ext uri="{FF2B5EF4-FFF2-40B4-BE49-F238E27FC236}">
                  <a16:creationId xmlns:a16="http://schemas.microsoft.com/office/drawing/2014/main" xmlns="" id="{D6540EA5-B4D9-4428-BC70-C433F4EE46E8}"/>
                </a:ext>
              </a:extLst>
            </p:cNvPr>
            <p:cNvSpPr/>
            <p:nvPr/>
          </p:nvSpPr>
          <p:spPr>
            <a:xfrm rot="16200000">
              <a:off x="2170687" y="3152749"/>
              <a:ext cx="626491" cy="645089"/>
            </a:xfrm>
            <a:prstGeom prst="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26">
              <a:extLst>
                <a:ext uri="{FF2B5EF4-FFF2-40B4-BE49-F238E27FC236}">
                  <a16:creationId xmlns:a16="http://schemas.microsoft.com/office/drawing/2014/main" xmlns="" id="{F5841E59-C136-409E-B22F-9EE8FC8D27D5}"/>
                </a:ext>
              </a:extLst>
            </p:cNvPr>
            <p:cNvSpPr txBox="1"/>
            <p:nvPr/>
          </p:nvSpPr>
          <p:spPr>
            <a:xfrm>
              <a:off x="2325563" y="3341870"/>
              <a:ext cx="419100" cy="266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200" b="1" dirty="0"/>
                <a:t>Li</a:t>
              </a:r>
            </a:p>
          </p:txBody>
        </p:sp>
      </p:grpSp>
      <p:sp>
        <p:nvSpPr>
          <p:cNvPr id="20" name="Rectangle 19"/>
          <p:cNvSpPr/>
          <p:nvPr/>
        </p:nvSpPr>
        <p:spPr>
          <a:xfrm>
            <a:off x="8196093" y="6295327"/>
            <a:ext cx="3587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https://youtu.be/jI__JY7pqOM?t=64</a:t>
            </a:r>
          </a:p>
        </p:txBody>
      </p:sp>
    </p:spTree>
    <p:extLst>
      <p:ext uri="{BB962C8B-B14F-4D97-AF65-F5344CB8AC3E}">
        <p14:creationId xmlns:p14="http://schemas.microsoft.com/office/powerpoint/2010/main" val="219192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Propriétés réductrices des alcalins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e 8">
            <a:extLst>
              <a:ext uri="{FF2B5EF4-FFF2-40B4-BE49-F238E27FC236}">
                <a16:creationId xmlns:a16="http://schemas.microsoft.com/office/drawing/2014/main" xmlns="" id="{B3A8E63D-BC7C-4E4D-B53D-ECCF89B889B8}"/>
              </a:ext>
            </a:extLst>
          </p:cNvPr>
          <p:cNvGrpSpPr/>
          <p:nvPr/>
        </p:nvGrpSpPr>
        <p:grpSpPr>
          <a:xfrm>
            <a:off x="908725" y="2836413"/>
            <a:ext cx="1350354" cy="1797274"/>
            <a:chOff x="2280066" y="2137888"/>
            <a:chExt cx="1066802" cy="1555818"/>
          </a:xfrm>
        </p:grpSpPr>
        <p:sp>
          <p:nvSpPr>
            <p:cNvPr id="12" name="Arrondir un rectangle avec un coin du même côté 29">
              <a:extLst>
                <a:ext uri="{FF2B5EF4-FFF2-40B4-BE49-F238E27FC236}">
                  <a16:creationId xmlns:a16="http://schemas.microsoft.com/office/drawing/2014/main" xmlns="" id="{6C11DC93-C223-44EA-8418-2D0EE382CFEA}"/>
                </a:ext>
              </a:extLst>
            </p:cNvPr>
            <p:cNvSpPr/>
            <p:nvPr/>
          </p:nvSpPr>
          <p:spPr>
            <a:xfrm rot="10800000">
              <a:off x="2280067" y="2137888"/>
              <a:ext cx="1066800" cy="1555818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3" name="Arrondir un rectangle avec un coin du même côté 30">
              <a:extLst>
                <a:ext uri="{FF2B5EF4-FFF2-40B4-BE49-F238E27FC236}">
                  <a16:creationId xmlns:a16="http://schemas.microsoft.com/office/drawing/2014/main" xmlns="" id="{11D9DD46-6108-445F-919F-8BD5E8879E59}"/>
                </a:ext>
              </a:extLst>
            </p:cNvPr>
            <p:cNvSpPr/>
            <p:nvPr/>
          </p:nvSpPr>
          <p:spPr>
            <a:xfrm rot="10800000">
              <a:off x="2280068" y="3026926"/>
              <a:ext cx="1066800" cy="666779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cxnSp>
          <p:nvCxnSpPr>
            <p:cNvPr id="14" name="Connecteur droit 7">
              <a:extLst>
                <a:ext uri="{FF2B5EF4-FFF2-40B4-BE49-F238E27FC236}">
                  <a16:creationId xmlns:a16="http://schemas.microsoft.com/office/drawing/2014/main" xmlns="" id="{DDB800CC-0F74-4F31-8A10-A87CDF64FDC3}"/>
                </a:ext>
              </a:extLst>
            </p:cNvPr>
            <p:cNvCxnSpPr/>
            <p:nvPr/>
          </p:nvCxnSpPr>
          <p:spPr>
            <a:xfrm>
              <a:off x="2280066" y="2137888"/>
              <a:ext cx="106680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ZoneTexte 17">
            <a:extLst>
              <a:ext uri="{FF2B5EF4-FFF2-40B4-BE49-F238E27FC236}">
                <a16:creationId xmlns:a16="http://schemas.microsoft.com/office/drawing/2014/main" xmlns="" id="{6FF47B1E-0DF5-4669-81C9-C2D363989FD1}"/>
              </a:ext>
            </a:extLst>
          </p:cNvPr>
          <p:cNvSpPr txBox="1"/>
          <p:nvPr/>
        </p:nvSpPr>
        <p:spPr>
          <a:xfrm>
            <a:off x="233894" y="4917778"/>
            <a:ext cx="29772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Eau + phénolphtaléine  </a:t>
            </a:r>
          </a:p>
        </p:txBody>
      </p:sp>
      <p:cxnSp>
        <p:nvCxnSpPr>
          <p:cNvPr id="16" name="Connecteur droit avec flèche 20">
            <a:extLst>
              <a:ext uri="{FF2B5EF4-FFF2-40B4-BE49-F238E27FC236}">
                <a16:creationId xmlns:a16="http://schemas.microsoft.com/office/drawing/2014/main" xmlns="" id="{87677947-BD5E-4717-BE8E-A86FE8ABDACA}"/>
              </a:ext>
            </a:extLst>
          </p:cNvPr>
          <p:cNvCxnSpPr>
            <a:cxnSpLocks/>
          </p:cNvCxnSpPr>
          <p:nvPr/>
        </p:nvCxnSpPr>
        <p:spPr>
          <a:xfrm flipH="1" flipV="1">
            <a:off x="1395876" y="4475169"/>
            <a:ext cx="29622" cy="4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838699" y="3112400"/>
            <a:ext cx="1463478" cy="1011622"/>
            <a:chOff x="2161388" y="3162048"/>
            <a:chExt cx="645089" cy="626491"/>
          </a:xfrm>
        </p:grpSpPr>
        <p:sp>
          <p:nvSpPr>
            <p:cNvPr id="17" name="Flèche : bas 25">
              <a:extLst>
                <a:ext uri="{FF2B5EF4-FFF2-40B4-BE49-F238E27FC236}">
                  <a16:creationId xmlns:a16="http://schemas.microsoft.com/office/drawing/2014/main" xmlns="" id="{D6540EA5-B4D9-4428-BC70-C433F4EE46E8}"/>
                </a:ext>
              </a:extLst>
            </p:cNvPr>
            <p:cNvSpPr/>
            <p:nvPr/>
          </p:nvSpPr>
          <p:spPr>
            <a:xfrm rot="16200000">
              <a:off x="2170687" y="3152749"/>
              <a:ext cx="626491" cy="645089"/>
            </a:xfrm>
            <a:prstGeom prst="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26">
              <a:extLst>
                <a:ext uri="{FF2B5EF4-FFF2-40B4-BE49-F238E27FC236}">
                  <a16:creationId xmlns:a16="http://schemas.microsoft.com/office/drawing/2014/main" xmlns="" id="{F5841E59-C136-409E-B22F-9EE8FC8D27D5}"/>
                </a:ext>
              </a:extLst>
            </p:cNvPr>
            <p:cNvSpPr txBox="1"/>
            <p:nvPr/>
          </p:nvSpPr>
          <p:spPr>
            <a:xfrm>
              <a:off x="2325563" y="3341870"/>
              <a:ext cx="419100" cy="266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200" b="1" dirty="0" smtClean="0"/>
                <a:t>Na</a:t>
              </a:r>
              <a:endParaRPr lang="fr-FR" sz="2200" b="1" dirty="0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8196093" y="6295327"/>
            <a:ext cx="3587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https://youtu.be/jI__</a:t>
            </a:r>
            <a:r>
              <a:rPr lang="fr-FR" dirty="0" smtClean="0"/>
              <a:t>JY7pqOM?t=89</a:t>
            </a:r>
            <a:endParaRPr lang="fr-FR" dirty="0"/>
          </a:p>
        </p:txBody>
      </p:sp>
      <p:pic>
        <p:nvPicPr>
          <p:cNvPr id="21" name="Na">
            <a:hlinkClick r:id="" action="ppaction://media"/>
            <a:extLst>
              <a:ext uri="{FF2B5EF4-FFF2-40B4-BE49-F238E27FC236}">
                <a16:creationId xmlns:a16="http://schemas.microsoft.com/office/drawing/2014/main" xmlns="" id="{7859996E-8644-4B60-A238-BB1A1DDF4F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610" end="4175.2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8963" y="1707173"/>
            <a:ext cx="7304972" cy="411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1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/>
              <a:t>Propriétés réductrices des alcalins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e 8">
            <a:extLst>
              <a:ext uri="{FF2B5EF4-FFF2-40B4-BE49-F238E27FC236}">
                <a16:creationId xmlns:a16="http://schemas.microsoft.com/office/drawing/2014/main" xmlns="" id="{B3A8E63D-BC7C-4E4D-B53D-ECCF89B889B8}"/>
              </a:ext>
            </a:extLst>
          </p:cNvPr>
          <p:cNvGrpSpPr/>
          <p:nvPr/>
        </p:nvGrpSpPr>
        <p:grpSpPr>
          <a:xfrm>
            <a:off x="908725" y="2836413"/>
            <a:ext cx="1350354" cy="1797274"/>
            <a:chOff x="2280066" y="2137888"/>
            <a:chExt cx="1066802" cy="1555818"/>
          </a:xfrm>
        </p:grpSpPr>
        <p:sp>
          <p:nvSpPr>
            <p:cNvPr id="12" name="Arrondir un rectangle avec un coin du même côté 29">
              <a:extLst>
                <a:ext uri="{FF2B5EF4-FFF2-40B4-BE49-F238E27FC236}">
                  <a16:creationId xmlns:a16="http://schemas.microsoft.com/office/drawing/2014/main" xmlns="" id="{6C11DC93-C223-44EA-8418-2D0EE382CFEA}"/>
                </a:ext>
              </a:extLst>
            </p:cNvPr>
            <p:cNvSpPr/>
            <p:nvPr/>
          </p:nvSpPr>
          <p:spPr>
            <a:xfrm rot="10800000">
              <a:off x="2280067" y="2137888"/>
              <a:ext cx="1066800" cy="1555818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3" name="Arrondir un rectangle avec un coin du même côté 30">
              <a:extLst>
                <a:ext uri="{FF2B5EF4-FFF2-40B4-BE49-F238E27FC236}">
                  <a16:creationId xmlns:a16="http://schemas.microsoft.com/office/drawing/2014/main" xmlns="" id="{11D9DD46-6108-445F-919F-8BD5E8879E59}"/>
                </a:ext>
              </a:extLst>
            </p:cNvPr>
            <p:cNvSpPr/>
            <p:nvPr/>
          </p:nvSpPr>
          <p:spPr>
            <a:xfrm rot="10800000">
              <a:off x="2280068" y="3026926"/>
              <a:ext cx="1066800" cy="666779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cxnSp>
          <p:nvCxnSpPr>
            <p:cNvPr id="14" name="Connecteur droit 7">
              <a:extLst>
                <a:ext uri="{FF2B5EF4-FFF2-40B4-BE49-F238E27FC236}">
                  <a16:creationId xmlns:a16="http://schemas.microsoft.com/office/drawing/2014/main" xmlns="" id="{DDB800CC-0F74-4F31-8A10-A87CDF64FDC3}"/>
                </a:ext>
              </a:extLst>
            </p:cNvPr>
            <p:cNvCxnSpPr/>
            <p:nvPr/>
          </p:nvCxnSpPr>
          <p:spPr>
            <a:xfrm>
              <a:off x="2280066" y="2137888"/>
              <a:ext cx="106680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ZoneTexte 17">
            <a:extLst>
              <a:ext uri="{FF2B5EF4-FFF2-40B4-BE49-F238E27FC236}">
                <a16:creationId xmlns:a16="http://schemas.microsoft.com/office/drawing/2014/main" xmlns="" id="{6FF47B1E-0DF5-4669-81C9-C2D363989FD1}"/>
              </a:ext>
            </a:extLst>
          </p:cNvPr>
          <p:cNvSpPr txBox="1"/>
          <p:nvPr/>
        </p:nvSpPr>
        <p:spPr>
          <a:xfrm>
            <a:off x="233894" y="4917778"/>
            <a:ext cx="29772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Eau + phénolphtaléine  </a:t>
            </a:r>
          </a:p>
        </p:txBody>
      </p:sp>
      <p:cxnSp>
        <p:nvCxnSpPr>
          <p:cNvPr id="16" name="Connecteur droit avec flèche 20">
            <a:extLst>
              <a:ext uri="{FF2B5EF4-FFF2-40B4-BE49-F238E27FC236}">
                <a16:creationId xmlns:a16="http://schemas.microsoft.com/office/drawing/2014/main" xmlns="" id="{87677947-BD5E-4717-BE8E-A86FE8ABDACA}"/>
              </a:ext>
            </a:extLst>
          </p:cNvPr>
          <p:cNvCxnSpPr>
            <a:cxnSpLocks/>
          </p:cNvCxnSpPr>
          <p:nvPr/>
        </p:nvCxnSpPr>
        <p:spPr>
          <a:xfrm flipH="1" flipV="1">
            <a:off x="1395876" y="4475169"/>
            <a:ext cx="29622" cy="4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838699" y="3112400"/>
            <a:ext cx="1463478" cy="1011622"/>
            <a:chOff x="2161388" y="3162048"/>
            <a:chExt cx="645089" cy="626491"/>
          </a:xfrm>
        </p:grpSpPr>
        <p:sp>
          <p:nvSpPr>
            <p:cNvPr id="17" name="Flèche : bas 25">
              <a:extLst>
                <a:ext uri="{FF2B5EF4-FFF2-40B4-BE49-F238E27FC236}">
                  <a16:creationId xmlns:a16="http://schemas.microsoft.com/office/drawing/2014/main" xmlns="" id="{D6540EA5-B4D9-4428-BC70-C433F4EE46E8}"/>
                </a:ext>
              </a:extLst>
            </p:cNvPr>
            <p:cNvSpPr/>
            <p:nvPr/>
          </p:nvSpPr>
          <p:spPr>
            <a:xfrm rot="16200000">
              <a:off x="2170687" y="3152749"/>
              <a:ext cx="626491" cy="645089"/>
            </a:xfrm>
            <a:prstGeom prst="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26">
              <a:extLst>
                <a:ext uri="{FF2B5EF4-FFF2-40B4-BE49-F238E27FC236}">
                  <a16:creationId xmlns:a16="http://schemas.microsoft.com/office/drawing/2014/main" xmlns="" id="{F5841E59-C136-409E-B22F-9EE8FC8D27D5}"/>
                </a:ext>
              </a:extLst>
            </p:cNvPr>
            <p:cNvSpPr txBox="1"/>
            <p:nvPr/>
          </p:nvSpPr>
          <p:spPr>
            <a:xfrm>
              <a:off x="2325563" y="3341870"/>
              <a:ext cx="419100" cy="266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200" b="1" dirty="0" smtClean="0"/>
                <a:t>K</a:t>
              </a:r>
              <a:endParaRPr lang="fr-FR" sz="2200" b="1" dirty="0"/>
            </a:p>
          </p:txBody>
        </p:sp>
      </p:grpSp>
      <p:pic>
        <p:nvPicPr>
          <p:cNvPr id="22" name="K">
            <a:hlinkClick r:id="" action="ppaction://media"/>
            <a:extLst>
              <a:ext uri="{FF2B5EF4-FFF2-40B4-BE49-F238E27FC236}">
                <a16:creationId xmlns:a16="http://schemas.microsoft.com/office/drawing/2014/main" xmlns="" id="{F4E87685-4E59-4F14-9832-06F527D153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369" end="1091.2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5806" y="1628186"/>
            <a:ext cx="7098129" cy="40029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234870" y="6242367"/>
            <a:ext cx="3677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https://youtu.be/jI__JY7pqOM?t=119</a:t>
            </a:r>
          </a:p>
        </p:txBody>
      </p:sp>
    </p:spTree>
    <p:extLst>
      <p:ext uri="{BB962C8B-B14F-4D97-AF65-F5344CB8AC3E}">
        <p14:creationId xmlns:p14="http://schemas.microsoft.com/office/powerpoint/2010/main" val="120398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5638</TotalTime>
  <Words>313</Words>
  <Application>Microsoft Office PowerPoint</Application>
  <PresentationFormat>Widescreen</PresentationFormat>
  <Paragraphs>79</Paragraphs>
  <Slides>14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Times New Roman</vt:lpstr>
      <vt:lpstr>Wingdings</vt:lpstr>
      <vt:lpstr>Basis</vt:lpstr>
      <vt:lpstr>LC18</vt:lpstr>
      <vt:lpstr>Historique de la construction du tableau périodique avant Mendeleïev</vt:lpstr>
      <vt:lpstr>Triades de Döbereiner </vt:lpstr>
      <vt:lpstr>Propriété de la triade des halogènes </vt:lpstr>
      <vt:lpstr>Historique de la construction du tableau périodique avant Mendeleïev</vt:lpstr>
      <vt:lpstr>Alcalins et halogènes</vt:lpstr>
      <vt:lpstr>Propriétés réductrices des alcalins</vt:lpstr>
      <vt:lpstr>Propriétés réductrices des alcalins</vt:lpstr>
      <vt:lpstr>Propriétés réductrices des alcalins</vt:lpstr>
      <vt:lpstr>Nature de Cl2</vt:lpstr>
      <vt:lpstr>Nature de I2</vt:lpstr>
      <vt:lpstr>Comparaison des pouvoirs oxydants des dihalogènes</vt:lpstr>
      <vt:lpstr>Comparaison des pouvoirs oxydants des dihalogènes</vt:lpstr>
      <vt:lpstr>Merci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Chelli</dc:creator>
  <cp:lastModifiedBy>Bernard Chelli</cp:lastModifiedBy>
  <cp:revision>108</cp:revision>
  <dcterms:created xsi:type="dcterms:W3CDTF">2019-10-29T18:08:20Z</dcterms:created>
  <dcterms:modified xsi:type="dcterms:W3CDTF">2020-06-14T13:46:18Z</dcterms:modified>
</cp:coreProperties>
</file>

<file path=docProps/thumbnail.jpeg>
</file>